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 id="2147483697" r:id="rId6"/>
    <p:sldMasterId id="2147483703" r:id="rId7"/>
  </p:sldMasterIdLst>
  <p:notesMasterIdLst>
    <p:notesMasterId r:id="rId24"/>
  </p:notesMasterIdLst>
  <p:handoutMasterIdLst>
    <p:handoutMasterId r:id="rId25"/>
  </p:handoutMasterIdLst>
  <p:sldIdLst>
    <p:sldId id="277" r:id="rId8"/>
    <p:sldId id="276" r:id="rId9"/>
    <p:sldId id="280" r:id="rId10"/>
    <p:sldId id="278" r:id="rId11"/>
    <p:sldId id="279" r:id="rId12"/>
    <p:sldId id="270" r:id="rId13"/>
    <p:sldId id="274" r:id="rId14"/>
    <p:sldId id="269" r:id="rId15"/>
    <p:sldId id="281" r:id="rId16"/>
    <p:sldId id="272" r:id="rId17"/>
    <p:sldId id="263" r:id="rId18"/>
    <p:sldId id="273" r:id="rId19"/>
    <p:sldId id="282" r:id="rId20"/>
    <p:sldId id="271" r:id="rId21"/>
    <p:sldId id="264" r:id="rId22"/>
    <p:sldId id="283" r:id="rId23"/>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326" autoAdjust="0"/>
  </p:normalViewPr>
  <p:slideViewPr>
    <p:cSldViewPr snapToGrid="0">
      <p:cViewPr varScale="1">
        <p:scale>
          <a:sx n="63" d="100"/>
          <a:sy n="63" d="100"/>
        </p:scale>
        <p:origin x="20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4A65E-5917-4779-A923-DE2E4B959AE3}" type="doc">
      <dgm:prSet loTypeId="urn:microsoft.com/office/officeart/2005/8/layout/chevron1" loCatId="process" qsTypeId="urn:microsoft.com/office/officeart/2005/8/quickstyle/simple1" qsCatId="simple" csTypeId="urn:microsoft.com/office/officeart/2005/8/colors/accent1_2" csCatId="accent1" phldr="1"/>
      <dgm:spPr/>
    </dgm:pt>
    <dgm:pt modelId="{38CF3675-2FD4-4814-AF6D-3E96BABF498A}">
      <dgm:prSet phldrT="[Text]"/>
      <dgm:spPr/>
      <dgm:t>
        <a:bodyPr/>
        <a:lstStyle/>
        <a:p>
          <a:r>
            <a:rPr lang="sv-SE" dirty="0" smtClean="0"/>
            <a:t>Demonstration-</a:t>
          </a:r>
          <a:r>
            <a:rPr lang="sv-SE" dirty="0" err="1" smtClean="0"/>
            <a:t>facilities</a:t>
          </a:r>
          <a:endParaRPr lang="sv-SE" dirty="0"/>
        </a:p>
      </dgm:t>
    </dgm:pt>
    <dgm:pt modelId="{E197316D-6254-4291-A19F-F1C62F571DD8}" type="parTrans" cxnId="{F5C4C033-E2C8-470E-8C52-F15804FFD45E}">
      <dgm:prSet/>
      <dgm:spPr/>
      <dgm:t>
        <a:bodyPr/>
        <a:lstStyle/>
        <a:p>
          <a:endParaRPr lang="sv-SE"/>
        </a:p>
      </dgm:t>
    </dgm:pt>
    <dgm:pt modelId="{FE623C67-9630-48EA-8068-4CD5C86E82D1}" type="sibTrans" cxnId="{F5C4C033-E2C8-470E-8C52-F15804FFD45E}">
      <dgm:prSet/>
      <dgm:spPr/>
      <dgm:t>
        <a:bodyPr/>
        <a:lstStyle/>
        <a:p>
          <a:endParaRPr lang="sv-SE"/>
        </a:p>
      </dgm:t>
    </dgm:pt>
    <dgm:pt modelId="{B7736D10-B987-4329-9A17-9C741A78A8BB}">
      <dgm:prSet phldrT="[Text]"/>
      <dgm:spPr/>
      <dgm:t>
        <a:bodyPr/>
        <a:lstStyle/>
        <a:p>
          <a:r>
            <a:rPr lang="sv-SE" dirty="0" smtClean="0"/>
            <a:t>Pilot-</a:t>
          </a:r>
          <a:r>
            <a:rPr lang="sv-SE" dirty="0" err="1" smtClean="0"/>
            <a:t>facility</a:t>
          </a:r>
          <a:endParaRPr lang="sv-SE" dirty="0"/>
        </a:p>
      </dgm:t>
    </dgm:pt>
    <dgm:pt modelId="{D6C2D386-954A-4C3B-8FE6-7B7A9A38714E}" type="parTrans" cxnId="{9108AA45-AAC0-4630-9AE6-F6B303E60543}">
      <dgm:prSet/>
      <dgm:spPr/>
      <dgm:t>
        <a:bodyPr/>
        <a:lstStyle/>
        <a:p>
          <a:endParaRPr lang="sv-SE"/>
        </a:p>
      </dgm:t>
    </dgm:pt>
    <dgm:pt modelId="{CF723EFB-DA18-4637-B4AD-5C80EC8FA209}" type="sibTrans" cxnId="{9108AA45-AAC0-4630-9AE6-F6B303E60543}">
      <dgm:prSet/>
      <dgm:spPr/>
      <dgm:t>
        <a:bodyPr/>
        <a:lstStyle/>
        <a:p>
          <a:endParaRPr lang="sv-SE"/>
        </a:p>
      </dgm:t>
    </dgm:pt>
    <dgm:pt modelId="{91A3A98C-5FB2-41BF-A2D8-128920826F12}">
      <dgm:prSet phldrT="[Text]"/>
      <dgm:spPr/>
      <dgm:t>
        <a:bodyPr/>
        <a:lstStyle/>
        <a:p>
          <a:r>
            <a:rPr lang="sv-SE" dirty="0" smtClean="0"/>
            <a:t>National investment plan for full </a:t>
          </a:r>
          <a:r>
            <a:rPr lang="sv-SE" dirty="0" err="1" smtClean="0"/>
            <a:t>scale</a:t>
          </a:r>
          <a:r>
            <a:rPr lang="sv-SE" dirty="0" smtClean="0"/>
            <a:t> </a:t>
          </a:r>
          <a:r>
            <a:rPr lang="sv-SE" dirty="0" err="1" smtClean="0"/>
            <a:t>deployment</a:t>
          </a:r>
          <a:r>
            <a:rPr lang="sv-SE" dirty="0" smtClean="0"/>
            <a:t> </a:t>
          </a:r>
          <a:r>
            <a:rPr lang="sv-SE" dirty="0" err="1" smtClean="0"/>
            <a:t>of</a:t>
          </a:r>
          <a:r>
            <a:rPr lang="sv-SE" dirty="0" smtClean="0"/>
            <a:t> ERS-systems</a:t>
          </a:r>
          <a:endParaRPr lang="sv-SE" dirty="0"/>
        </a:p>
      </dgm:t>
    </dgm:pt>
    <dgm:pt modelId="{5680DCA5-423D-4005-8698-75C7B9A39168}" type="parTrans" cxnId="{12B7F547-E783-4364-AD02-E1D9FEE1593F}">
      <dgm:prSet/>
      <dgm:spPr/>
      <dgm:t>
        <a:bodyPr/>
        <a:lstStyle/>
        <a:p>
          <a:endParaRPr lang="sv-SE"/>
        </a:p>
      </dgm:t>
    </dgm:pt>
    <dgm:pt modelId="{E0E77751-242A-4D47-A75D-5641088E8C18}" type="sibTrans" cxnId="{12B7F547-E783-4364-AD02-E1D9FEE1593F}">
      <dgm:prSet/>
      <dgm:spPr/>
      <dgm:t>
        <a:bodyPr/>
        <a:lstStyle/>
        <a:p>
          <a:endParaRPr lang="sv-SE"/>
        </a:p>
      </dgm:t>
    </dgm:pt>
    <dgm:pt modelId="{A9E8F6A7-6241-4063-8E75-2B7ED00ABA1B}" type="pres">
      <dgm:prSet presAssocID="{5824A65E-5917-4779-A923-DE2E4B959AE3}" presName="Name0" presStyleCnt="0">
        <dgm:presLayoutVars>
          <dgm:dir/>
          <dgm:animLvl val="lvl"/>
          <dgm:resizeHandles val="exact"/>
        </dgm:presLayoutVars>
      </dgm:prSet>
      <dgm:spPr/>
    </dgm:pt>
    <dgm:pt modelId="{CFF9FBB4-5463-458F-AC7E-9434B210BBC6}" type="pres">
      <dgm:prSet presAssocID="{38CF3675-2FD4-4814-AF6D-3E96BABF498A}" presName="parTxOnly" presStyleLbl="node1" presStyleIdx="0" presStyleCnt="3" custLinFactY="-17847" custLinFactNeighborX="-821" custLinFactNeighborY="-100000">
        <dgm:presLayoutVars>
          <dgm:chMax val="0"/>
          <dgm:chPref val="0"/>
          <dgm:bulletEnabled val="1"/>
        </dgm:presLayoutVars>
      </dgm:prSet>
      <dgm:spPr/>
      <dgm:t>
        <a:bodyPr/>
        <a:lstStyle/>
        <a:p>
          <a:endParaRPr lang="sv-SE"/>
        </a:p>
      </dgm:t>
    </dgm:pt>
    <dgm:pt modelId="{E2A04D01-AC79-443F-A133-B3A8F4D1204A}" type="pres">
      <dgm:prSet presAssocID="{FE623C67-9630-48EA-8068-4CD5C86E82D1}" presName="parTxOnlySpace" presStyleCnt="0"/>
      <dgm:spPr/>
    </dgm:pt>
    <dgm:pt modelId="{04BB08FB-E139-4CBC-A64E-E4808B2FC0B0}" type="pres">
      <dgm:prSet presAssocID="{B7736D10-B987-4329-9A17-9C741A78A8BB}" presName="parTxOnly" presStyleLbl="node1" presStyleIdx="1" presStyleCnt="3" custLinFactX="-80082" custLinFactNeighborX="-100000" custLinFactNeighborY="97835">
        <dgm:presLayoutVars>
          <dgm:chMax val="0"/>
          <dgm:chPref val="0"/>
          <dgm:bulletEnabled val="1"/>
        </dgm:presLayoutVars>
      </dgm:prSet>
      <dgm:spPr/>
      <dgm:t>
        <a:bodyPr/>
        <a:lstStyle/>
        <a:p>
          <a:endParaRPr lang="sv-SE"/>
        </a:p>
      </dgm:t>
    </dgm:pt>
    <dgm:pt modelId="{FB01904C-2F35-48A9-9FFE-216D56090000}" type="pres">
      <dgm:prSet presAssocID="{CF723EFB-DA18-4637-B4AD-5C80EC8FA209}" presName="parTxOnlySpace" presStyleCnt="0"/>
      <dgm:spPr/>
    </dgm:pt>
    <dgm:pt modelId="{BF369AE3-E5F8-4AFA-9C98-518F73339049}" type="pres">
      <dgm:prSet presAssocID="{91A3A98C-5FB2-41BF-A2D8-128920826F12}" presName="parTxOnly" presStyleLbl="node1" presStyleIdx="2" presStyleCnt="3">
        <dgm:presLayoutVars>
          <dgm:chMax val="0"/>
          <dgm:chPref val="0"/>
          <dgm:bulletEnabled val="1"/>
        </dgm:presLayoutVars>
      </dgm:prSet>
      <dgm:spPr/>
      <dgm:t>
        <a:bodyPr/>
        <a:lstStyle/>
        <a:p>
          <a:endParaRPr lang="sv-SE"/>
        </a:p>
      </dgm:t>
    </dgm:pt>
  </dgm:ptLst>
  <dgm:cxnLst>
    <dgm:cxn modelId="{DE516940-D9B4-4273-A407-75672601B037}" type="presOf" srcId="{91A3A98C-5FB2-41BF-A2D8-128920826F12}" destId="{BF369AE3-E5F8-4AFA-9C98-518F73339049}" srcOrd="0" destOrd="0" presId="urn:microsoft.com/office/officeart/2005/8/layout/chevron1"/>
    <dgm:cxn modelId="{6AD5038D-C592-41C1-B00E-F79E565E0C5B}" type="presOf" srcId="{B7736D10-B987-4329-9A17-9C741A78A8BB}" destId="{04BB08FB-E139-4CBC-A64E-E4808B2FC0B0}" srcOrd="0" destOrd="0" presId="urn:microsoft.com/office/officeart/2005/8/layout/chevron1"/>
    <dgm:cxn modelId="{12B7F547-E783-4364-AD02-E1D9FEE1593F}" srcId="{5824A65E-5917-4779-A923-DE2E4B959AE3}" destId="{91A3A98C-5FB2-41BF-A2D8-128920826F12}" srcOrd="2" destOrd="0" parTransId="{5680DCA5-423D-4005-8698-75C7B9A39168}" sibTransId="{E0E77751-242A-4D47-A75D-5641088E8C18}"/>
    <dgm:cxn modelId="{F5C4C033-E2C8-470E-8C52-F15804FFD45E}" srcId="{5824A65E-5917-4779-A923-DE2E4B959AE3}" destId="{38CF3675-2FD4-4814-AF6D-3E96BABF498A}" srcOrd="0" destOrd="0" parTransId="{E197316D-6254-4291-A19F-F1C62F571DD8}" sibTransId="{FE623C67-9630-48EA-8068-4CD5C86E82D1}"/>
    <dgm:cxn modelId="{E91C5B64-16C6-4DC8-AFD7-4C9A832175AD}" type="presOf" srcId="{38CF3675-2FD4-4814-AF6D-3E96BABF498A}" destId="{CFF9FBB4-5463-458F-AC7E-9434B210BBC6}" srcOrd="0" destOrd="0" presId="urn:microsoft.com/office/officeart/2005/8/layout/chevron1"/>
    <dgm:cxn modelId="{62E0B439-4F2A-41D8-996B-7C8DC1E7A68E}" type="presOf" srcId="{5824A65E-5917-4779-A923-DE2E4B959AE3}" destId="{A9E8F6A7-6241-4063-8E75-2B7ED00ABA1B}" srcOrd="0" destOrd="0" presId="urn:microsoft.com/office/officeart/2005/8/layout/chevron1"/>
    <dgm:cxn modelId="{9108AA45-AAC0-4630-9AE6-F6B303E60543}" srcId="{5824A65E-5917-4779-A923-DE2E4B959AE3}" destId="{B7736D10-B987-4329-9A17-9C741A78A8BB}" srcOrd="1" destOrd="0" parTransId="{D6C2D386-954A-4C3B-8FE6-7B7A9A38714E}" sibTransId="{CF723EFB-DA18-4637-B4AD-5C80EC8FA209}"/>
    <dgm:cxn modelId="{4100C516-C369-4F2A-97D6-63BD3E13E504}" type="presParOf" srcId="{A9E8F6A7-6241-4063-8E75-2B7ED00ABA1B}" destId="{CFF9FBB4-5463-458F-AC7E-9434B210BBC6}" srcOrd="0" destOrd="0" presId="urn:microsoft.com/office/officeart/2005/8/layout/chevron1"/>
    <dgm:cxn modelId="{BBE4AA31-0016-4326-8AC9-29911654B910}" type="presParOf" srcId="{A9E8F6A7-6241-4063-8E75-2B7ED00ABA1B}" destId="{E2A04D01-AC79-443F-A133-B3A8F4D1204A}" srcOrd="1" destOrd="0" presId="urn:microsoft.com/office/officeart/2005/8/layout/chevron1"/>
    <dgm:cxn modelId="{80024626-B776-45DE-AB69-F4F14935FB43}" type="presParOf" srcId="{A9E8F6A7-6241-4063-8E75-2B7ED00ABA1B}" destId="{04BB08FB-E139-4CBC-A64E-E4808B2FC0B0}" srcOrd="2" destOrd="0" presId="urn:microsoft.com/office/officeart/2005/8/layout/chevron1"/>
    <dgm:cxn modelId="{3DB61C06-B418-4B5B-9E98-8CAC7017DB9A}" type="presParOf" srcId="{A9E8F6A7-6241-4063-8E75-2B7ED00ABA1B}" destId="{FB01904C-2F35-48A9-9FFE-216D56090000}" srcOrd="3" destOrd="0" presId="urn:microsoft.com/office/officeart/2005/8/layout/chevron1"/>
    <dgm:cxn modelId="{2F853327-B7F6-4BEC-AF7D-11410B00C547}" type="presParOf" srcId="{A9E8F6A7-6241-4063-8E75-2B7ED00ABA1B}" destId="{BF369AE3-E5F8-4AFA-9C98-518F73339049}"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DF7440-D492-4CB6-9CA6-A0BA82738A8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sv-SE"/>
        </a:p>
      </dgm:t>
    </dgm:pt>
    <dgm:pt modelId="{CF23B17F-E992-49EC-88BC-7A7D02DA4933}">
      <dgm:prSet phldrT="[Text]"/>
      <dgm:spPr/>
      <dgm:t>
        <a:bodyPr/>
        <a:lstStyle/>
        <a:p>
          <a:r>
            <a:rPr lang="sv-SE" dirty="0" smtClean="0"/>
            <a:t>Pilot-stretch </a:t>
          </a:r>
          <a:r>
            <a:rPr lang="sv-SE" dirty="0" err="1" smtClean="0"/>
            <a:t>constructed</a:t>
          </a:r>
          <a:endParaRPr lang="sv-SE" dirty="0"/>
        </a:p>
      </dgm:t>
    </dgm:pt>
    <dgm:pt modelId="{437F5831-7C09-4F7A-9229-0227827ABF72}" type="parTrans" cxnId="{71CFAC57-4733-4ED6-9C05-B3CD7A09A6BF}">
      <dgm:prSet/>
      <dgm:spPr/>
      <dgm:t>
        <a:bodyPr/>
        <a:lstStyle/>
        <a:p>
          <a:endParaRPr lang="sv-SE"/>
        </a:p>
      </dgm:t>
    </dgm:pt>
    <dgm:pt modelId="{3BF943FD-D843-4E96-985F-5598B104FA32}" type="sibTrans" cxnId="{71CFAC57-4733-4ED6-9C05-B3CD7A09A6BF}">
      <dgm:prSet/>
      <dgm:spPr/>
      <dgm:t>
        <a:bodyPr/>
        <a:lstStyle/>
        <a:p>
          <a:endParaRPr lang="sv-SE"/>
        </a:p>
      </dgm:t>
    </dgm:pt>
    <dgm:pt modelId="{A60E3849-7B1D-4C3D-954F-7E598806EA67}">
      <dgm:prSet phldrT="[Text]"/>
      <dgm:spPr/>
      <dgm:t>
        <a:bodyPr/>
        <a:lstStyle/>
        <a:p>
          <a:r>
            <a:rPr lang="sv-SE" dirty="0" smtClean="0"/>
            <a:t>Choice </a:t>
          </a:r>
          <a:r>
            <a:rPr lang="sv-SE" dirty="0" err="1" smtClean="0"/>
            <a:t>of</a:t>
          </a:r>
          <a:r>
            <a:rPr lang="sv-SE" dirty="0" smtClean="0"/>
            <a:t> pilot stretch and </a:t>
          </a:r>
          <a:r>
            <a:rPr lang="sv-SE" dirty="0" err="1" smtClean="0"/>
            <a:t>procurement</a:t>
          </a:r>
          <a:r>
            <a:rPr lang="sv-SE" dirty="0" smtClean="0"/>
            <a:t> </a:t>
          </a:r>
          <a:r>
            <a:rPr lang="sv-SE" dirty="0" err="1" smtClean="0"/>
            <a:t>of</a:t>
          </a:r>
          <a:r>
            <a:rPr lang="sv-SE" dirty="0" smtClean="0"/>
            <a:t>     </a:t>
          </a:r>
          <a:r>
            <a:rPr lang="sv-SE" dirty="0" err="1" smtClean="0"/>
            <a:t>TRA’s</a:t>
          </a:r>
          <a:r>
            <a:rPr lang="sv-SE" dirty="0" smtClean="0"/>
            <a:t> part </a:t>
          </a:r>
          <a:r>
            <a:rPr lang="sv-SE" dirty="0" err="1" smtClean="0"/>
            <a:t>of</a:t>
          </a:r>
          <a:r>
            <a:rPr lang="sv-SE" dirty="0" smtClean="0"/>
            <a:t> </a:t>
          </a:r>
          <a:r>
            <a:rPr lang="sv-SE" dirty="0" err="1" smtClean="0"/>
            <a:t>faciilty</a:t>
          </a:r>
          <a:endParaRPr lang="sv-SE" dirty="0"/>
        </a:p>
      </dgm:t>
    </dgm:pt>
    <dgm:pt modelId="{1F58DC76-6FF2-4E39-8B2A-288D198FCCE1}" type="parTrans" cxnId="{134F1B8D-712F-410E-BC68-6B20834BD36F}">
      <dgm:prSet/>
      <dgm:spPr/>
      <dgm:t>
        <a:bodyPr/>
        <a:lstStyle/>
        <a:p>
          <a:endParaRPr lang="sv-SE"/>
        </a:p>
      </dgm:t>
    </dgm:pt>
    <dgm:pt modelId="{BF6342E7-E953-448B-BAA1-C1DF39BFE294}" type="sibTrans" cxnId="{134F1B8D-712F-410E-BC68-6B20834BD36F}">
      <dgm:prSet/>
      <dgm:spPr/>
      <dgm:t>
        <a:bodyPr/>
        <a:lstStyle/>
        <a:p>
          <a:endParaRPr lang="sv-SE"/>
        </a:p>
      </dgm:t>
    </dgm:pt>
    <dgm:pt modelId="{C0877C11-AE01-4174-910C-E589DAF8DBFC}">
      <dgm:prSet phldrT="[Text]" custT="1"/>
      <dgm:spPr/>
      <dgm:t>
        <a:bodyPr/>
        <a:lstStyle/>
        <a:p>
          <a:r>
            <a:rPr lang="sv-SE" sz="1200" dirty="0" smtClean="0"/>
            <a:t>Legal </a:t>
          </a:r>
          <a:r>
            <a:rPr lang="sv-SE" sz="1200" dirty="0" err="1" smtClean="0"/>
            <a:t>analysis</a:t>
          </a:r>
          <a:r>
            <a:rPr lang="sv-SE" sz="1200" dirty="0" smtClean="0"/>
            <a:t> (</a:t>
          </a:r>
          <a:r>
            <a:rPr lang="sv-SE" sz="1200" dirty="0" err="1" smtClean="0"/>
            <a:t>planning,electricity</a:t>
          </a:r>
          <a:r>
            <a:rPr lang="sv-SE" sz="1200" dirty="0" smtClean="0"/>
            <a:t> markets, </a:t>
          </a:r>
          <a:r>
            <a:rPr lang="sv-SE" sz="1200" dirty="0" err="1" smtClean="0"/>
            <a:t>fees</a:t>
          </a:r>
          <a:r>
            <a:rPr lang="sv-SE" sz="1200" dirty="0" smtClean="0"/>
            <a:t>/</a:t>
          </a:r>
          <a:r>
            <a:rPr lang="sv-SE" sz="1200" dirty="0" err="1" smtClean="0"/>
            <a:t>taxes</a:t>
          </a:r>
          <a:r>
            <a:rPr lang="sv-SE" sz="1200" dirty="0" smtClean="0"/>
            <a:t>, </a:t>
          </a:r>
          <a:r>
            <a:rPr lang="sv-SE" sz="1200" dirty="0" err="1" smtClean="0"/>
            <a:t>payment</a:t>
          </a:r>
          <a:r>
            <a:rPr lang="sv-SE" sz="1200" dirty="0" smtClean="0"/>
            <a:t> systems (EETS), </a:t>
          </a:r>
          <a:r>
            <a:rPr lang="sv-SE" sz="1200" dirty="0" err="1" smtClean="0"/>
            <a:t>procurement</a:t>
          </a:r>
          <a:r>
            <a:rPr lang="sv-SE" sz="1200" dirty="0" smtClean="0"/>
            <a:t>, </a:t>
          </a:r>
          <a:r>
            <a:rPr lang="sv-SE" sz="1200" dirty="0" err="1" smtClean="0"/>
            <a:t>agreements</a:t>
          </a:r>
          <a:r>
            <a:rPr lang="sv-SE" sz="1200" dirty="0" smtClean="0"/>
            <a:t>, </a:t>
          </a:r>
          <a:r>
            <a:rPr lang="sv-SE" sz="1200" dirty="0" err="1" smtClean="0"/>
            <a:t>competition</a:t>
          </a:r>
          <a:r>
            <a:rPr lang="sv-SE" sz="1200" dirty="0" smtClean="0"/>
            <a:t>, </a:t>
          </a:r>
          <a:r>
            <a:rPr lang="sv-SE" sz="1200" dirty="0" err="1" smtClean="0"/>
            <a:t>state</a:t>
          </a:r>
          <a:r>
            <a:rPr lang="sv-SE" sz="1200" dirty="0" smtClean="0"/>
            <a:t> </a:t>
          </a:r>
          <a:r>
            <a:rPr lang="sv-SE" sz="1200" dirty="0" err="1" smtClean="0"/>
            <a:t>aid</a:t>
          </a:r>
          <a:r>
            <a:rPr lang="sv-SE" sz="1200" dirty="0" smtClean="0"/>
            <a:t> etc. EU-</a:t>
          </a:r>
          <a:r>
            <a:rPr lang="sv-SE" sz="1200" dirty="0" err="1" smtClean="0"/>
            <a:t>legislation</a:t>
          </a:r>
          <a:r>
            <a:rPr lang="sv-SE" sz="1200" dirty="0" smtClean="0"/>
            <a:t>, TRA </a:t>
          </a:r>
          <a:r>
            <a:rPr lang="sv-SE" sz="1200" dirty="0" err="1" smtClean="0"/>
            <a:t>regulation</a:t>
          </a:r>
          <a:r>
            <a:rPr lang="sv-SE" sz="1200" dirty="0" smtClean="0"/>
            <a:t>/</a:t>
          </a:r>
          <a:r>
            <a:rPr lang="sv-SE" sz="1200" dirty="0" err="1" smtClean="0"/>
            <a:t>role</a:t>
          </a:r>
          <a:r>
            <a:rPr lang="sv-SE" sz="1200" dirty="0" smtClean="0"/>
            <a:t>,  </a:t>
          </a:r>
          <a:r>
            <a:rPr lang="sv-SE" sz="1200" dirty="0" err="1" smtClean="0"/>
            <a:t>exemptions</a:t>
          </a:r>
          <a:r>
            <a:rPr lang="sv-SE" sz="1200" dirty="0" smtClean="0"/>
            <a:t>)</a:t>
          </a:r>
          <a:endParaRPr lang="sv-SE" sz="1200" dirty="0"/>
        </a:p>
      </dgm:t>
    </dgm:pt>
    <dgm:pt modelId="{5A2209ED-4760-44C0-A687-463A793D659D}" type="parTrans" cxnId="{0FE39D68-2493-49F4-BCA0-7E870408D11A}">
      <dgm:prSet/>
      <dgm:spPr/>
      <dgm:t>
        <a:bodyPr/>
        <a:lstStyle/>
        <a:p>
          <a:endParaRPr lang="sv-SE"/>
        </a:p>
      </dgm:t>
    </dgm:pt>
    <dgm:pt modelId="{858FAD49-1217-42AB-B407-125185497CE9}" type="sibTrans" cxnId="{0FE39D68-2493-49F4-BCA0-7E870408D11A}">
      <dgm:prSet/>
      <dgm:spPr/>
      <dgm:t>
        <a:bodyPr/>
        <a:lstStyle/>
        <a:p>
          <a:endParaRPr lang="sv-SE"/>
        </a:p>
      </dgm:t>
    </dgm:pt>
    <dgm:pt modelId="{AD45E4E3-3B58-4880-99CE-3C2A009744D8}">
      <dgm:prSet phldrT="[Text]" custT="1"/>
      <dgm:spPr/>
      <dgm:t>
        <a:bodyPr/>
        <a:lstStyle/>
        <a:p>
          <a:r>
            <a:rPr lang="sv-SE" sz="1200" dirty="0" smtClean="0"/>
            <a:t>Formal Road Plan and CB-</a:t>
          </a:r>
          <a:r>
            <a:rPr lang="sv-SE" sz="1200" dirty="0" err="1" smtClean="0"/>
            <a:t>analysis</a:t>
          </a:r>
          <a:endParaRPr lang="sv-SE" sz="1200" dirty="0"/>
        </a:p>
      </dgm:t>
    </dgm:pt>
    <dgm:pt modelId="{0587A345-4276-4182-9CF2-5ECE7E82E847}" type="parTrans" cxnId="{4BF50DCC-F20B-436F-9006-1B2CBFC8381B}">
      <dgm:prSet/>
      <dgm:spPr/>
      <dgm:t>
        <a:bodyPr/>
        <a:lstStyle/>
        <a:p>
          <a:endParaRPr lang="sv-SE"/>
        </a:p>
      </dgm:t>
    </dgm:pt>
    <dgm:pt modelId="{8F4CC193-D84F-47BD-A2E1-2EF4F8D97C8F}" type="sibTrans" cxnId="{4BF50DCC-F20B-436F-9006-1B2CBFC8381B}">
      <dgm:prSet/>
      <dgm:spPr/>
      <dgm:t>
        <a:bodyPr/>
        <a:lstStyle/>
        <a:p>
          <a:endParaRPr lang="sv-SE"/>
        </a:p>
      </dgm:t>
    </dgm:pt>
    <dgm:pt modelId="{4587AAAA-A04E-4AA4-96DD-80A4057730BE}">
      <dgm:prSet phldrT="[Text]" custT="1"/>
      <dgm:spPr/>
      <dgm:t>
        <a:bodyPr/>
        <a:lstStyle/>
        <a:p>
          <a:r>
            <a:rPr lang="sv-SE" sz="1200" dirty="0" smtClean="0"/>
            <a:t>Market </a:t>
          </a:r>
          <a:r>
            <a:rPr lang="sv-SE" sz="1200" dirty="0" err="1" smtClean="0"/>
            <a:t>actors</a:t>
          </a:r>
          <a:r>
            <a:rPr lang="sv-SE" sz="1200" dirty="0" smtClean="0"/>
            <a:t> to </a:t>
          </a:r>
          <a:r>
            <a:rPr lang="sv-SE" sz="1200" dirty="0" err="1" smtClean="0"/>
            <a:t>organise</a:t>
          </a:r>
          <a:r>
            <a:rPr lang="sv-SE" sz="1200" dirty="0" smtClean="0"/>
            <a:t> </a:t>
          </a:r>
          <a:r>
            <a:rPr lang="sv-SE" sz="1200" dirty="0" err="1" smtClean="0"/>
            <a:t>their</a:t>
          </a:r>
          <a:r>
            <a:rPr lang="sv-SE" sz="1200" dirty="0" smtClean="0"/>
            <a:t> part </a:t>
          </a:r>
          <a:r>
            <a:rPr lang="sv-SE" sz="1200" dirty="0" err="1" smtClean="0"/>
            <a:t>of</a:t>
          </a:r>
          <a:r>
            <a:rPr lang="sv-SE" sz="1200" dirty="0" smtClean="0"/>
            <a:t> ERS </a:t>
          </a:r>
          <a:r>
            <a:rPr lang="sv-SE" sz="1200" dirty="0" err="1" smtClean="0"/>
            <a:t>facility</a:t>
          </a:r>
          <a:endParaRPr lang="sv-SE" sz="1200" dirty="0"/>
        </a:p>
      </dgm:t>
    </dgm:pt>
    <dgm:pt modelId="{8345D313-B443-4698-8A89-EB408E067D31}" type="parTrans" cxnId="{91B5B9C9-C90A-43BC-9EF7-7E780C2A6E6E}">
      <dgm:prSet/>
      <dgm:spPr/>
      <dgm:t>
        <a:bodyPr/>
        <a:lstStyle/>
        <a:p>
          <a:endParaRPr lang="sv-SE"/>
        </a:p>
      </dgm:t>
    </dgm:pt>
    <dgm:pt modelId="{1F826CB6-3721-41D2-858A-622476FABF22}" type="sibTrans" cxnId="{91B5B9C9-C90A-43BC-9EF7-7E780C2A6E6E}">
      <dgm:prSet/>
      <dgm:spPr/>
      <dgm:t>
        <a:bodyPr/>
        <a:lstStyle/>
        <a:p>
          <a:endParaRPr lang="sv-SE"/>
        </a:p>
      </dgm:t>
    </dgm:pt>
    <dgm:pt modelId="{A7BB1203-3E72-4A3D-9302-F98EC0E86D2D}">
      <dgm:prSet phldrT="[Text]" custT="1"/>
      <dgm:spPr/>
      <dgm:t>
        <a:bodyPr/>
        <a:lstStyle/>
        <a:p>
          <a:r>
            <a:rPr lang="sv-SE" sz="1200" dirty="0" err="1" smtClean="0"/>
            <a:t>Development</a:t>
          </a:r>
          <a:r>
            <a:rPr lang="sv-SE" sz="1200" dirty="0" smtClean="0"/>
            <a:t> </a:t>
          </a:r>
          <a:r>
            <a:rPr lang="sv-SE" sz="1200" dirty="0" err="1" smtClean="0"/>
            <a:t>of</a:t>
          </a:r>
          <a:r>
            <a:rPr lang="sv-SE" sz="1200" dirty="0" smtClean="0"/>
            <a:t> </a:t>
          </a:r>
          <a:r>
            <a:rPr lang="sv-SE" sz="1200" dirty="0" err="1" smtClean="0"/>
            <a:t>technolgies</a:t>
          </a:r>
          <a:r>
            <a:rPr lang="sv-SE" sz="1200" dirty="0" smtClean="0"/>
            <a:t> and </a:t>
          </a:r>
          <a:r>
            <a:rPr lang="sv-SE" sz="1200" dirty="0" err="1" smtClean="0"/>
            <a:t>concepts</a:t>
          </a:r>
          <a:endParaRPr lang="sv-SE" sz="1200" dirty="0"/>
        </a:p>
      </dgm:t>
    </dgm:pt>
    <dgm:pt modelId="{F3B3BD30-FA42-4396-8EA6-B6C40BCBE91A}" type="parTrans" cxnId="{5DABF5F2-EE35-4A44-8682-8AE9D9260DA1}">
      <dgm:prSet/>
      <dgm:spPr/>
      <dgm:t>
        <a:bodyPr/>
        <a:lstStyle/>
        <a:p>
          <a:endParaRPr lang="sv-SE"/>
        </a:p>
      </dgm:t>
    </dgm:pt>
    <dgm:pt modelId="{8163A45F-4733-4A87-822E-994D66D856DC}" type="sibTrans" cxnId="{5DABF5F2-EE35-4A44-8682-8AE9D9260DA1}">
      <dgm:prSet/>
      <dgm:spPr/>
      <dgm:t>
        <a:bodyPr/>
        <a:lstStyle/>
        <a:p>
          <a:endParaRPr lang="sv-SE"/>
        </a:p>
      </dgm:t>
    </dgm:pt>
    <dgm:pt modelId="{AAC6FDA0-36DA-4501-B075-8A70C2696E44}">
      <dgm:prSet custT="1"/>
      <dgm:spPr/>
      <dgm:t>
        <a:bodyPr/>
        <a:lstStyle/>
        <a:p>
          <a:r>
            <a:rPr lang="sv-SE" sz="1200" dirty="0" err="1" smtClean="0"/>
            <a:t>Specifications</a:t>
          </a:r>
          <a:r>
            <a:rPr lang="sv-SE" sz="1200" dirty="0" smtClean="0"/>
            <a:t>/</a:t>
          </a:r>
          <a:r>
            <a:rPr lang="sv-SE" sz="1200" dirty="0" err="1" smtClean="0"/>
            <a:t>criteria</a:t>
          </a:r>
          <a:r>
            <a:rPr lang="sv-SE" sz="1200" dirty="0" smtClean="0"/>
            <a:t> for choice </a:t>
          </a:r>
          <a:r>
            <a:rPr lang="sv-SE" sz="1200" dirty="0" err="1" smtClean="0"/>
            <a:t>of</a:t>
          </a:r>
          <a:r>
            <a:rPr lang="sv-SE" sz="1200" dirty="0" smtClean="0"/>
            <a:t> pilot-stretch (</a:t>
          </a:r>
          <a:r>
            <a:rPr lang="sv-SE" sz="1200" dirty="0" err="1" smtClean="0"/>
            <a:t>functions</a:t>
          </a:r>
          <a:r>
            <a:rPr lang="sv-SE" sz="1200" dirty="0" smtClean="0"/>
            <a:t>, </a:t>
          </a:r>
          <a:r>
            <a:rPr lang="sv-SE" sz="1200" dirty="0" err="1" smtClean="0"/>
            <a:t>technology</a:t>
          </a:r>
          <a:r>
            <a:rPr lang="sv-SE" sz="1200" dirty="0" smtClean="0"/>
            <a:t>, </a:t>
          </a:r>
          <a:r>
            <a:rPr lang="sv-SE" sz="1200" dirty="0" err="1" smtClean="0"/>
            <a:t>safety</a:t>
          </a:r>
          <a:r>
            <a:rPr lang="sv-SE" sz="1200" dirty="0" smtClean="0"/>
            <a:t>, </a:t>
          </a:r>
          <a:r>
            <a:rPr lang="sv-SE" sz="1200" dirty="0" err="1" smtClean="0"/>
            <a:t>economics</a:t>
          </a:r>
          <a:r>
            <a:rPr lang="sv-SE" sz="1200" dirty="0" smtClean="0"/>
            <a:t>/</a:t>
          </a:r>
          <a:r>
            <a:rPr lang="sv-SE" sz="1200" dirty="0" err="1" smtClean="0"/>
            <a:t>financial</a:t>
          </a:r>
          <a:r>
            <a:rPr lang="sv-SE" sz="1200" dirty="0" smtClean="0"/>
            <a:t> </a:t>
          </a:r>
          <a:r>
            <a:rPr lang="sv-SE" sz="1200" dirty="0" err="1" smtClean="0"/>
            <a:t>model,maintenace</a:t>
          </a:r>
          <a:r>
            <a:rPr lang="sv-SE" sz="1200" dirty="0" smtClean="0"/>
            <a:t>, </a:t>
          </a:r>
          <a:r>
            <a:rPr lang="sv-SE" sz="1200" dirty="0" err="1" smtClean="0"/>
            <a:t>evaluation</a:t>
          </a:r>
          <a:r>
            <a:rPr lang="sv-SE" sz="1200" dirty="0" smtClean="0"/>
            <a:t> etc.)</a:t>
          </a:r>
          <a:endParaRPr lang="sv-SE" sz="1200" dirty="0"/>
        </a:p>
      </dgm:t>
    </dgm:pt>
    <dgm:pt modelId="{E321059F-C46D-4122-846E-ECA01563F2EA}" type="parTrans" cxnId="{CA933880-A74D-416F-A981-6BF0DA7572F1}">
      <dgm:prSet/>
      <dgm:spPr/>
      <dgm:t>
        <a:bodyPr/>
        <a:lstStyle/>
        <a:p>
          <a:endParaRPr lang="sv-SE"/>
        </a:p>
      </dgm:t>
    </dgm:pt>
    <dgm:pt modelId="{AA626F79-170A-4B2B-A3C0-5FFFC66F5F89}" type="sibTrans" cxnId="{CA933880-A74D-416F-A981-6BF0DA7572F1}">
      <dgm:prSet/>
      <dgm:spPr/>
      <dgm:t>
        <a:bodyPr/>
        <a:lstStyle/>
        <a:p>
          <a:endParaRPr lang="sv-SE"/>
        </a:p>
      </dgm:t>
    </dgm:pt>
    <dgm:pt modelId="{F1AC587E-078D-4FEF-BFCF-22C11B0D0DDF}">
      <dgm:prSet custT="1"/>
      <dgm:spPr/>
      <dgm:t>
        <a:bodyPr/>
        <a:lstStyle/>
        <a:p>
          <a:r>
            <a:rPr lang="sv-SE" sz="1200" dirty="0" err="1" smtClean="0"/>
            <a:t>Coordinated</a:t>
          </a:r>
          <a:r>
            <a:rPr lang="sv-SE" sz="1200" dirty="0" smtClean="0"/>
            <a:t> action by transport </a:t>
          </a:r>
          <a:r>
            <a:rPr lang="sv-SE" sz="1200" dirty="0" err="1" smtClean="0"/>
            <a:t>buyers</a:t>
          </a:r>
          <a:r>
            <a:rPr lang="sv-SE" sz="1200" dirty="0" smtClean="0"/>
            <a:t>, operators, </a:t>
          </a:r>
          <a:r>
            <a:rPr lang="sv-SE" sz="1200" dirty="0" err="1" smtClean="0"/>
            <a:t>vehicle</a:t>
          </a:r>
          <a:r>
            <a:rPr lang="sv-SE" sz="1200" dirty="0" smtClean="0"/>
            <a:t> </a:t>
          </a:r>
          <a:r>
            <a:rPr lang="sv-SE" sz="1200" dirty="0" err="1" smtClean="0"/>
            <a:t>manufacturers</a:t>
          </a:r>
          <a:r>
            <a:rPr lang="sv-SE" sz="1200" dirty="0" smtClean="0"/>
            <a:t>, </a:t>
          </a:r>
          <a:r>
            <a:rPr lang="sv-SE" sz="1200" dirty="0" err="1" smtClean="0"/>
            <a:t>technology</a:t>
          </a:r>
          <a:r>
            <a:rPr lang="sv-SE" sz="1200" dirty="0" smtClean="0"/>
            <a:t> </a:t>
          </a:r>
          <a:r>
            <a:rPr lang="sv-SE" sz="1200" dirty="0" err="1" smtClean="0"/>
            <a:t>providers</a:t>
          </a:r>
          <a:r>
            <a:rPr lang="sv-SE" sz="1200" dirty="0" smtClean="0"/>
            <a:t> and </a:t>
          </a:r>
          <a:r>
            <a:rPr lang="sv-SE" sz="1200" dirty="0" err="1" smtClean="0"/>
            <a:t>electricity</a:t>
          </a:r>
          <a:r>
            <a:rPr lang="sv-SE" sz="1200" dirty="0" smtClean="0"/>
            <a:t> market </a:t>
          </a:r>
          <a:r>
            <a:rPr lang="sv-SE" sz="1200" dirty="0" err="1" smtClean="0"/>
            <a:t>actors</a:t>
          </a:r>
          <a:r>
            <a:rPr lang="sv-SE" sz="1200" dirty="0" smtClean="0"/>
            <a:t> etc.</a:t>
          </a:r>
          <a:endParaRPr lang="sv-SE" sz="1200" dirty="0"/>
        </a:p>
      </dgm:t>
    </dgm:pt>
    <dgm:pt modelId="{AB679B72-890D-4414-9E12-A2C90510C842}" type="parTrans" cxnId="{9B412D09-47C1-445E-BF50-AD30ABAFD6DC}">
      <dgm:prSet/>
      <dgm:spPr/>
      <dgm:t>
        <a:bodyPr/>
        <a:lstStyle/>
        <a:p>
          <a:endParaRPr lang="sv-SE"/>
        </a:p>
      </dgm:t>
    </dgm:pt>
    <dgm:pt modelId="{19C0B3ED-F3CE-4BFD-803A-A4C6DEF68A1C}" type="sibTrans" cxnId="{9B412D09-47C1-445E-BF50-AD30ABAFD6DC}">
      <dgm:prSet/>
      <dgm:spPr/>
      <dgm:t>
        <a:bodyPr/>
        <a:lstStyle/>
        <a:p>
          <a:endParaRPr lang="sv-SE"/>
        </a:p>
      </dgm:t>
    </dgm:pt>
    <dgm:pt modelId="{0623DDC1-3282-4AB7-8B53-7068BF974783}">
      <dgm:prSet custT="1"/>
      <dgm:spPr/>
      <dgm:t>
        <a:bodyPr/>
        <a:lstStyle/>
        <a:p>
          <a:r>
            <a:rPr lang="sv-SE" sz="1200" dirty="0" smtClean="0"/>
            <a:t>Business </a:t>
          </a:r>
          <a:r>
            <a:rPr lang="sv-SE" sz="1200" dirty="0" err="1" smtClean="0"/>
            <a:t>models</a:t>
          </a:r>
          <a:endParaRPr lang="sv-SE" sz="1200" dirty="0"/>
        </a:p>
      </dgm:t>
    </dgm:pt>
    <dgm:pt modelId="{C1B5D952-CA4D-4F9E-B284-B67CFA250889}" type="parTrans" cxnId="{A824F055-41BE-403C-9241-0454968465B5}">
      <dgm:prSet/>
      <dgm:spPr/>
      <dgm:t>
        <a:bodyPr/>
        <a:lstStyle/>
        <a:p>
          <a:endParaRPr lang="sv-SE"/>
        </a:p>
      </dgm:t>
    </dgm:pt>
    <dgm:pt modelId="{32862881-F35C-444C-8C6D-A554298BB144}" type="sibTrans" cxnId="{A824F055-41BE-403C-9241-0454968465B5}">
      <dgm:prSet/>
      <dgm:spPr/>
      <dgm:t>
        <a:bodyPr/>
        <a:lstStyle/>
        <a:p>
          <a:endParaRPr lang="sv-SE"/>
        </a:p>
      </dgm:t>
    </dgm:pt>
    <dgm:pt modelId="{171C2B3C-0FCE-4489-B4E2-D20706C0049C}">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sv-SE" sz="1200" dirty="0" smtClean="0"/>
        </a:p>
        <a:p>
          <a:pPr marL="0" marR="0" lvl="0" indent="0" defTabSz="914400" eaLnBrk="1" fontAlgn="auto" latinLnBrk="0" hangingPunct="1">
            <a:lnSpc>
              <a:spcPct val="100000"/>
            </a:lnSpc>
            <a:spcBef>
              <a:spcPts val="0"/>
            </a:spcBef>
            <a:spcAft>
              <a:spcPts val="0"/>
            </a:spcAft>
            <a:buClrTx/>
            <a:buSzTx/>
            <a:buFontTx/>
            <a:buNone/>
            <a:tabLst/>
            <a:defRPr/>
          </a:pPr>
          <a:r>
            <a:rPr lang="sv-SE" sz="1200" dirty="0" smtClean="0"/>
            <a:t>Business </a:t>
          </a:r>
          <a:r>
            <a:rPr lang="sv-SE" sz="1200" dirty="0" err="1" smtClean="0"/>
            <a:t>models</a:t>
          </a:r>
          <a:endParaRPr lang="sv-SE" sz="1200" dirty="0" smtClean="0"/>
        </a:p>
        <a:p>
          <a:pPr lvl="0" defTabSz="622300">
            <a:lnSpc>
              <a:spcPct val="90000"/>
            </a:lnSpc>
            <a:spcBef>
              <a:spcPct val="0"/>
            </a:spcBef>
            <a:spcAft>
              <a:spcPct val="35000"/>
            </a:spcAft>
          </a:pPr>
          <a:endParaRPr lang="sv-SE" dirty="0"/>
        </a:p>
      </dgm:t>
    </dgm:pt>
    <dgm:pt modelId="{69A9B70A-6980-4ED6-B76A-82620DA51599}" type="parTrans" cxnId="{96CF5A9E-6792-4E75-91A3-7D642440F7CC}">
      <dgm:prSet/>
      <dgm:spPr/>
      <dgm:t>
        <a:bodyPr/>
        <a:lstStyle/>
        <a:p>
          <a:endParaRPr lang="sv-SE"/>
        </a:p>
      </dgm:t>
    </dgm:pt>
    <dgm:pt modelId="{E3EBF5EE-C803-4106-9F2C-40C4CB8717F2}" type="sibTrans" cxnId="{96CF5A9E-6792-4E75-91A3-7D642440F7CC}">
      <dgm:prSet/>
      <dgm:spPr/>
      <dgm:t>
        <a:bodyPr/>
        <a:lstStyle/>
        <a:p>
          <a:endParaRPr lang="sv-SE"/>
        </a:p>
      </dgm:t>
    </dgm:pt>
    <dgm:pt modelId="{3EDCC3E7-DCA3-49F2-8B95-F4062F7BBF55}" type="pres">
      <dgm:prSet presAssocID="{CDDF7440-D492-4CB6-9CA6-A0BA82738A8C}" presName="diagram" presStyleCnt="0">
        <dgm:presLayoutVars>
          <dgm:chPref val="1"/>
          <dgm:dir/>
          <dgm:animOne val="branch"/>
          <dgm:animLvl val="lvl"/>
          <dgm:resizeHandles val="exact"/>
        </dgm:presLayoutVars>
      </dgm:prSet>
      <dgm:spPr/>
      <dgm:t>
        <a:bodyPr/>
        <a:lstStyle/>
        <a:p>
          <a:endParaRPr lang="sv-SE"/>
        </a:p>
      </dgm:t>
    </dgm:pt>
    <dgm:pt modelId="{8E13CEAD-7258-439D-B438-AA3A86457848}" type="pres">
      <dgm:prSet presAssocID="{CF23B17F-E992-49EC-88BC-7A7D02DA4933}" presName="root1" presStyleCnt="0"/>
      <dgm:spPr/>
    </dgm:pt>
    <dgm:pt modelId="{326592A8-3DAE-447A-88CF-71911F440DD3}" type="pres">
      <dgm:prSet presAssocID="{CF23B17F-E992-49EC-88BC-7A7D02DA4933}" presName="LevelOneTextNode" presStyleLbl="node0" presStyleIdx="0" presStyleCnt="2" custLinFactNeighborX="-7890" custLinFactNeighborY="-44699">
        <dgm:presLayoutVars>
          <dgm:chPref val="3"/>
        </dgm:presLayoutVars>
      </dgm:prSet>
      <dgm:spPr/>
      <dgm:t>
        <a:bodyPr/>
        <a:lstStyle/>
        <a:p>
          <a:endParaRPr lang="sv-SE"/>
        </a:p>
      </dgm:t>
    </dgm:pt>
    <dgm:pt modelId="{47AB97F8-EDCD-4852-BE77-8C24305824C5}" type="pres">
      <dgm:prSet presAssocID="{CF23B17F-E992-49EC-88BC-7A7D02DA4933}" presName="level2hierChild" presStyleCnt="0"/>
      <dgm:spPr/>
    </dgm:pt>
    <dgm:pt modelId="{0B5D9C39-7F4E-4DE7-8F49-DE0FA6DC1172}" type="pres">
      <dgm:prSet presAssocID="{1F58DC76-6FF2-4E39-8B2A-288D198FCCE1}" presName="conn2-1" presStyleLbl="parChTrans1D2" presStyleIdx="0" presStyleCnt="2"/>
      <dgm:spPr/>
      <dgm:t>
        <a:bodyPr/>
        <a:lstStyle/>
        <a:p>
          <a:endParaRPr lang="sv-SE"/>
        </a:p>
      </dgm:t>
    </dgm:pt>
    <dgm:pt modelId="{4C457550-63CE-4591-B4CA-DB54BED56A32}" type="pres">
      <dgm:prSet presAssocID="{1F58DC76-6FF2-4E39-8B2A-288D198FCCE1}" presName="connTx" presStyleLbl="parChTrans1D2" presStyleIdx="0" presStyleCnt="2"/>
      <dgm:spPr/>
      <dgm:t>
        <a:bodyPr/>
        <a:lstStyle/>
        <a:p>
          <a:endParaRPr lang="sv-SE"/>
        </a:p>
      </dgm:t>
    </dgm:pt>
    <dgm:pt modelId="{7FEC7C05-824D-45A7-A850-3D8E7D1AA3DC}" type="pres">
      <dgm:prSet presAssocID="{A60E3849-7B1D-4C3D-954F-7E598806EA67}" presName="root2" presStyleCnt="0"/>
      <dgm:spPr/>
    </dgm:pt>
    <dgm:pt modelId="{71ECDF3A-97EE-4266-BF55-91D797B874E0}" type="pres">
      <dgm:prSet presAssocID="{A60E3849-7B1D-4C3D-954F-7E598806EA67}" presName="LevelTwoTextNode" presStyleLbl="node2" presStyleIdx="0" presStyleCnt="2" custScaleX="137040" custScaleY="160647" custLinFactNeighborX="4931" custLinFactNeighborY="-44699">
        <dgm:presLayoutVars>
          <dgm:chPref val="3"/>
        </dgm:presLayoutVars>
      </dgm:prSet>
      <dgm:spPr/>
      <dgm:t>
        <a:bodyPr/>
        <a:lstStyle/>
        <a:p>
          <a:endParaRPr lang="sv-SE"/>
        </a:p>
      </dgm:t>
    </dgm:pt>
    <dgm:pt modelId="{2078D645-44F3-4E78-9B02-6F3152992FC3}" type="pres">
      <dgm:prSet presAssocID="{A60E3849-7B1D-4C3D-954F-7E598806EA67}" presName="level3hierChild" presStyleCnt="0"/>
      <dgm:spPr/>
    </dgm:pt>
    <dgm:pt modelId="{CC50D2BA-A811-4386-AFF7-1CABBE278000}" type="pres">
      <dgm:prSet presAssocID="{5A2209ED-4760-44C0-A687-463A793D659D}" presName="conn2-1" presStyleLbl="parChTrans1D3" presStyleIdx="0" presStyleCnt="6"/>
      <dgm:spPr/>
      <dgm:t>
        <a:bodyPr/>
        <a:lstStyle/>
        <a:p>
          <a:endParaRPr lang="sv-SE"/>
        </a:p>
      </dgm:t>
    </dgm:pt>
    <dgm:pt modelId="{889D1E82-8600-4D77-B7A3-A6D15FBCBE88}" type="pres">
      <dgm:prSet presAssocID="{5A2209ED-4760-44C0-A687-463A793D659D}" presName="connTx" presStyleLbl="parChTrans1D3" presStyleIdx="0" presStyleCnt="6"/>
      <dgm:spPr/>
      <dgm:t>
        <a:bodyPr/>
        <a:lstStyle/>
        <a:p>
          <a:endParaRPr lang="sv-SE"/>
        </a:p>
      </dgm:t>
    </dgm:pt>
    <dgm:pt modelId="{8F123F12-DA0E-4DD5-889D-2F02BAA99474}" type="pres">
      <dgm:prSet presAssocID="{C0877C11-AE01-4174-910C-E589DAF8DBFC}" presName="root2" presStyleCnt="0"/>
      <dgm:spPr/>
    </dgm:pt>
    <dgm:pt modelId="{FC5C898D-88CD-4E1A-8BB9-1D34594209F9}" type="pres">
      <dgm:prSet presAssocID="{C0877C11-AE01-4174-910C-E589DAF8DBFC}" presName="LevelTwoTextNode" presStyleLbl="node3" presStyleIdx="0" presStyleCnt="6" custScaleX="239724" custScaleY="169298" custLinFactNeighborX="16352">
        <dgm:presLayoutVars>
          <dgm:chPref val="3"/>
        </dgm:presLayoutVars>
      </dgm:prSet>
      <dgm:spPr/>
      <dgm:t>
        <a:bodyPr/>
        <a:lstStyle/>
        <a:p>
          <a:endParaRPr lang="sv-SE"/>
        </a:p>
      </dgm:t>
    </dgm:pt>
    <dgm:pt modelId="{A42BEC95-1A5B-4531-A2B2-349E31DC4D24}" type="pres">
      <dgm:prSet presAssocID="{C0877C11-AE01-4174-910C-E589DAF8DBFC}" presName="level3hierChild" presStyleCnt="0"/>
      <dgm:spPr/>
    </dgm:pt>
    <dgm:pt modelId="{E2A10ACD-FC21-4A23-9698-1B29D6B317F3}" type="pres">
      <dgm:prSet presAssocID="{0587A345-4276-4182-9CF2-5ECE7E82E847}" presName="conn2-1" presStyleLbl="parChTrans1D3" presStyleIdx="1" presStyleCnt="6"/>
      <dgm:spPr/>
      <dgm:t>
        <a:bodyPr/>
        <a:lstStyle/>
        <a:p>
          <a:endParaRPr lang="sv-SE"/>
        </a:p>
      </dgm:t>
    </dgm:pt>
    <dgm:pt modelId="{5F10CD9B-7DBE-4B86-ACED-6C53057A1ECF}" type="pres">
      <dgm:prSet presAssocID="{0587A345-4276-4182-9CF2-5ECE7E82E847}" presName="connTx" presStyleLbl="parChTrans1D3" presStyleIdx="1" presStyleCnt="6"/>
      <dgm:spPr/>
      <dgm:t>
        <a:bodyPr/>
        <a:lstStyle/>
        <a:p>
          <a:endParaRPr lang="sv-SE"/>
        </a:p>
      </dgm:t>
    </dgm:pt>
    <dgm:pt modelId="{81C87471-9CB0-4E6B-A844-B411F3F3A940}" type="pres">
      <dgm:prSet presAssocID="{AD45E4E3-3B58-4880-99CE-3C2A009744D8}" presName="root2" presStyleCnt="0"/>
      <dgm:spPr/>
    </dgm:pt>
    <dgm:pt modelId="{FB90FBE9-5A42-4043-8EC3-C890E91DB99E}" type="pres">
      <dgm:prSet presAssocID="{AD45E4E3-3B58-4880-99CE-3C2A009744D8}" presName="LevelTwoTextNode" presStyleLbl="node3" presStyleIdx="1" presStyleCnt="6" custScaleX="228457" custLinFactNeighborX="25550">
        <dgm:presLayoutVars>
          <dgm:chPref val="3"/>
        </dgm:presLayoutVars>
      </dgm:prSet>
      <dgm:spPr/>
      <dgm:t>
        <a:bodyPr/>
        <a:lstStyle/>
        <a:p>
          <a:endParaRPr lang="sv-SE"/>
        </a:p>
      </dgm:t>
    </dgm:pt>
    <dgm:pt modelId="{A22009A9-3EFC-4261-A769-C6D417ED34C3}" type="pres">
      <dgm:prSet presAssocID="{AD45E4E3-3B58-4880-99CE-3C2A009744D8}" presName="level3hierChild" presStyleCnt="0"/>
      <dgm:spPr/>
    </dgm:pt>
    <dgm:pt modelId="{46E69157-3A21-4632-ADFE-87F4A3139A5D}" type="pres">
      <dgm:prSet presAssocID="{E321059F-C46D-4122-846E-ECA01563F2EA}" presName="conn2-1" presStyleLbl="parChTrans1D3" presStyleIdx="2" presStyleCnt="6"/>
      <dgm:spPr/>
      <dgm:t>
        <a:bodyPr/>
        <a:lstStyle/>
        <a:p>
          <a:endParaRPr lang="sv-SE"/>
        </a:p>
      </dgm:t>
    </dgm:pt>
    <dgm:pt modelId="{2CF369FA-41AE-4F76-B7C0-55D640E2C1C0}" type="pres">
      <dgm:prSet presAssocID="{E321059F-C46D-4122-846E-ECA01563F2EA}" presName="connTx" presStyleLbl="parChTrans1D3" presStyleIdx="2" presStyleCnt="6"/>
      <dgm:spPr/>
      <dgm:t>
        <a:bodyPr/>
        <a:lstStyle/>
        <a:p>
          <a:endParaRPr lang="sv-SE"/>
        </a:p>
      </dgm:t>
    </dgm:pt>
    <dgm:pt modelId="{8CB23887-C0F9-4138-8753-CE547952857F}" type="pres">
      <dgm:prSet presAssocID="{AAC6FDA0-36DA-4501-B075-8A70C2696E44}" presName="root2" presStyleCnt="0"/>
      <dgm:spPr/>
    </dgm:pt>
    <dgm:pt modelId="{87518F70-D2BC-48DF-B380-303B66D8AA61}" type="pres">
      <dgm:prSet presAssocID="{AAC6FDA0-36DA-4501-B075-8A70C2696E44}" presName="LevelTwoTextNode" presStyleLbl="node3" presStyleIdx="2" presStyleCnt="6" custScaleX="227653" custScaleY="118617" custLinFactNeighborX="27690">
        <dgm:presLayoutVars>
          <dgm:chPref val="3"/>
        </dgm:presLayoutVars>
      </dgm:prSet>
      <dgm:spPr/>
      <dgm:t>
        <a:bodyPr/>
        <a:lstStyle/>
        <a:p>
          <a:endParaRPr lang="sv-SE"/>
        </a:p>
      </dgm:t>
    </dgm:pt>
    <dgm:pt modelId="{FC9E6AB9-075F-4EB8-BCBF-4180CB0689E9}" type="pres">
      <dgm:prSet presAssocID="{AAC6FDA0-36DA-4501-B075-8A70C2696E44}" presName="level3hierChild" presStyleCnt="0"/>
      <dgm:spPr/>
    </dgm:pt>
    <dgm:pt modelId="{C2FC76BD-CFB4-49E8-BE40-C6868BD1F8E4}" type="pres">
      <dgm:prSet presAssocID="{C1B5D952-CA4D-4F9E-B284-B67CFA250889}" presName="conn2-1" presStyleLbl="parChTrans1D3" presStyleIdx="3" presStyleCnt="6"/>
      <dgm:spPr/>
      <dgm:t>
        <a:bodyPr/>
        <a:lstStyle/>
        <a:p>
          <a:endParaRPr lang="sv-SE"/>
        </a:p>
      </dgm:t>
    </dgm:pt>
    <dgm:pt modelId="{7F7ED79E-1AAF-4C95-A922-2D4C91536FAF}" type="pres">
      <dgm:prSet presAssocID="{C1B5D952-CA4D-4F9E-B284-B67CFA250889}" presName="connTx" presStyleLbl="parChTrans1D3" presStyleIdx="3" presStyleCnt="6"/>
      <dgm:spPr/>
      <dgm:t>
        <a:bodyPr/>
        <a:lstStyle/>
        <a:p>
          <a:endParaRPr lang="sv-SE"/>
        </a:p>
      </dgm:t>
    </dgm:pt>
    <dgm:pt modelId="{922CAE07-B9F3-4FD2-8D55-BF03B3ED2DCB}" type="pres">
      <dgm:prSet presAssocID="{0623DDC1-3282-4AB7-8B53-7068BF974783}" presName="root2" presStyleCnt="0"/>
      <dgm:spPr/>
    </dgm:pt>
    <dgm:pt modelId="{1A78F3CB-4FD1-4B55-B0BE-5A9A4DD83D66}" type="pres">
      <dgm:prSet presAssocID="{0623DDC1-3282-4AB7-8B53-7068BF974783}" presName="LevelTwoTextNode" presStyleLbl="node3" presStyleIdx="3" presStyleCnt="6" custScaleX="228331" custLinFactNeighborX="30078">
        <dgm:presLayoutVars>
          <dgm:chPref val="3"/>
        </dgm:presLayoutVars>
      </dgm:prSet>
      <dgm:spPr/>
      <dgm:t>
        <a:bodyPr/>
        <a:lstStyle/>
        <a:p>
          <a:endParaRPr lang="sv-SE"/>
        </a:p>
      </dgm:t>
    </dgm:pt>
    <dgm:pt modelId="{DDF9FAA8-765C-49AB-9BE1-8FE461220215}" type="pres">
      <dgm:prSet presAssocID="{0623DDC1-3282-4AB7-8B53-7068BF974783}" presName="level3hierChild" presStyleCnt="0"/>
      <dgm:spPr/>
    </dgm:pt>
    <dgm:pt modelId="{0EE83C64-B9D2-487E-980D-FBCF0C10E949}" type="pres">
      <dgm:prSet presAssocID="{F1AC587E-078D-4FEF-BFCF-22C11B0D0DDF}" presName="root1" presStyleCnt="0"/>
      <dgm:spPr/>
    </dgm:pt>
    <dgm:pt modelId="{0DCBFD07-B9EE-4BD2-98E1-207ABE9D1C5E}" type="pres">
      <dgm:prSet presAssocID="{F1AC587E-078D-4FEF-BFCF-22C11B0D0DDF}" presName="LevelOneTextNode" presStyleLbl="node0" presStyleIdx="1" presStyleCnt="2" custScaleX="115414" custScaleY="219278">
        <dgm:presLayoutVars>
          <dgm:chPref val="3"/>
        </dgm:presLayoutVars>
      </dgm:prSet>
      <dgm:spPr/>
      <dgm:t>
        <a:bodyPr/>
        <a:lstStyle/>
        <a:p>
          <a:endParaRPr lang="sv-SE"/>
        </a:p>
      </dgm:t>
    </dgm:pt>
    <dgm:pt modelId="{BF08E1E3-0386-452E-B0FD-9908A3667516}" type="pres">
      <dgm:prSet presAssocID="{F1AC587E-078D-4FEF-BFCF-22C11B0D0DDF}" presName="level2hierChild" presStyleCnt="0"/>
      <dgm:spPr/>
    </dgm:pt>
    <dgm:pt modelId="{5FDA3EC7-14E0-4752-BC76-8A88A41B6C08}" type="pres">
      <dgm:prSet presAssocID="{8345D313-B443-4698-8A89-EB408E067D31}" presName="conn2-1" presStyleLbl="parChTrans1D2" presStyleIdx="1" presStyleCnt="2"/>
      <dgm:spPr/>
      <dgm:t>
        <a:bodyPr/>
        <a:lstStyle/>
        <a:p>
          <a:endParaRPr lang="sv-SE"/>
        </a:p>
      </dgm:t>
    </dgm:pt>
    <dgm:pt modelId="{A8298999-446F-4798-8CBE-1AA35A74AA75}" type="pres">
      <dgm:prSet presAssocID="{8345D313-B443-4698-8A89-EB408E067D31}" presName="connTx" presStyleLbl="parChTrans1D2" presStyleIdx="1" presStyleCnt="2"/>
      <dgm:spPr/>
      <dgm:t>
        <a:bodyPr/>
        <a:lstStyle/>
        <a:p>
          <a:endParaRPr lang="sv-SE"/>
        </a:p>
      </dgm:t>
    </dgm:pt>
    <dgm:pt modelId="{8109A2E7-7B1E-4F1C-ABA5-CA07BDC64A23}" type="pres">
      <dgm:prSet presAssocID="{4587AAAA-A04E-4AA4-96DD-80A4057730BE}" presName="root2" presStyleCnt="0"/>
      <dgm:spPr/>
    </dgm:pt>
    <dgm:pt modelId="{E8828539-3D60-45DC-A5CC-84D08529E12E}" type="pres">
      <dgm:prSet presAssocID="{4587AAAA-A04E-4AA4-96DD-80A4057730BE}" presName="LevelTwoTextNode" presStyleLbl="node2" presStyleIdx="1" presStyleCnt="2" custScaleX="146838" custScaleY="176908" custLinFactNeighborX="-3245">
        <dgm:presLayoutVars>
          <dgm:chPref val="3"/>
        </dgm:presLayoutVars>
      </dgm:prSet>
      <dgm:spPr/>
      <dgm:t>
        <a:bodyPr/>
        <a:lstStyle/>
        <a:p>
          <a:endParaRPr lang="sv-SE"/>
        </a:p>
      </dgm:t>
    </dgm:pt>
    <dgm:pt modelId="{C0331D49-CB9E-4402-8303-F3BBEF8E22CF}" type="pres">
      <dgm:prSet presAssocID="{4587AAAA-A04E-4AA4-96DD-80A4057730BE}" presName="level3hierChild" presStyleCnt="0"/>
      <dgm:spPr/>
    </dgm:pt>
    <dgm:pt modelId="{867CD83C-A4D2-46DF-BAA7-FE6D3666AEF6}" type="pres">
      <dgm:prSet presAssocID="{F3B3BD30-FA42-4396-8EA6-B6C40BCBE91A}" presName="conn2-1" presStyleLbl="parChTrans1D3" presStyleIdx="4" presStyleCnt="6"/>
      <dgm:spPr/>
      <dgm:t>
        <a:bodyPr/>
        <a:lstStyle/>
        <a:p>
          <a:endParaRPr lang="sv-SE"/>
        </a:p>
      </dgm:t>
    </dgm:pt>
    <dgm:pt modelId="{D94A8E40-7E8C-449A-8920-1D6FC34452DD}" type="pres">
      <dgm:prSet presAssocID="{F3B3BD30-FA42-4396-8EA6-B6C40BCBE91A}" presName="connTx" presStyleLbl="parChTrans1D3" presStyleIdx="4" presStyleCnt="6"/>
      <dgm:spPr/>
      <dgm:t>
        <a:bodyPr/>
        <a:lstStyle/>
        <a:p>
          <a:endParaRPr lang="sv-SE"/>
        </a:p>
      </dgm:t>
    </dgm:pt>
    <dgm:pt modelId="{63BE1D14-7ACB-47BF-916D-03ADE14FC448}" type="pres">
      <dgm:prSet presAssocID="{A7BB1203-3E72-4A3D-9302-F98EC0E86D2D}" presName="root2" presStyleCnt="0"/>
      <dgm:spPr/>
    </dgm:pt>
    <dgm:pt modelId="{632C5D4D-BF0F-40B3-8311-1255841CE3E8}" type="pres">
      <dgm:prSet presAssocID="{A7BB1203-3E72-4A3D-9302-F98EC0E86D2D}" presName="LevelTwoTextNode" presStyleLbl="node3" presStyleIdx="4" presStyleCnt="6" custScaleX="227653">
        <dgm:presLayoutVars>
          <dgm:chPref val="3"/>
        </dgm:presLayoutVars>
      </dgm:prSet>
      <dgm:spPr/>
      <dgm:t>
        <a:bodyPr/>
        <a:lstStyle/>
        <a:p>
          <a:endParaRPr lang="sv-SE"/>
        </a:p>
      </dgm:t>
    </dgm:pt>
    <dgm:pt modelId="{49D2C17C-54DD-4AFD-9510-7F5184FF0BD2}" type="pres">
      <dgm:prSet presAssocID="{A7BB1203-3E72-4A3D-9302-F98EC0E86D2D}" presName="level3hierChild" presStyleCnt="0"/>
      <dgm:spPr/>
    </dgm:pt>
    <dgm:pt modelId="{BB688D09-D99B-418A-8348-02B2CAE9BECD}" type="pres">
      <dgm:prSet presAssocID="{69A9B70A-6980-4ED6-B76A-82620DA51599}" presName="conn2-1" presStyleLbl="parChTrans1D3" presStyleIdx="5" presStyleCnt="6"/>
      <dgm:spPr/>
      <dgm:t>
        <a:bodyPr/>
        <a:lstStyle/>
        <a:p>
          <a:endParaRPr lang="sv-SE"/>
        </a:p>
      </dgm:t>
    </dgm:pt>
    <dgm:pt modelId="{66192143-6586-4047-9974-F30DE2C8C839}" type="pres">
      <dgm:prSet presAssocID="{69A9B70A-6980-4ED6-B76A-82620DA51599}" presName="connTx" presStyleLbl="parChTrans1D3" presStyleIdx="5" presStyleCnt="6"/>
      <dgm:spPr/>
      <dgm:t>
        <a:bodyPr/>
        <a:lstStyle/>
        <a:p>
          <a:endParaRPr lang="sv-SE"/>
        </a:p>
      </dgm:t>
    </dgm:pt>
    <dgm:pt modelId="{68AFAC58-84F8-4533-A5B4-7FD7B34C8805}" type="pres">
      <dgm:prSet presAssocID="{171C2B3C-0FCE-4489-B4E2-D20706C0049C}" presName="root2" presStyleCnt="0"/>
      <dgm:spPr/>
    </dgm:pt>
    <dgm:pt modelId="{8E5135C8-629E-426F-89A5-4A34BBE1E70D}" type="pres">
      <dgm:prSet presAssocID="{171C2B3C-0FCE-4489-B4E2-D20706C0049C}" presName="LevelTwoTextNode" presStyleLbl="node3" presStyleIdx="5" presStyleCnt="6" custScaleX="226168">
        <dgm:presLayoutVars>
          <dgm:chPref val="3"/>
        </dgm:presLayoutVars>
      </dgm:prSet>
      <dgm:spPr/>
      <dgm:t>
        <a:bodyPr/>
        <a:lstStyle/>
        <a:p>
          <a:endParaRPr lang="sv-SE"/>
        </a:p>
      </dgm:t>
    </dgm:pt>
    <dgm:pt modelId="{F1F75A00-6024-476E-9777-B18D3EEA98C8}" type="pres">
      <dgm:prSet presAssocID="{171C2B3C-0FCE-4489-B4E2-D20706C0049C}" presName="level3hierChild" presStyleCnt="0"/>
      <dgm:spPr/>
    </dgm:pt>
  </dgm:ptLst>
  <dgm:cxnLst>
    <dgm:cxn modelId="{53BE194F-F7C5-4ECF-901C-EE538315FC4F}" type="presOf" srcId="{8345D313-B443-4698-8A89-EB408E067D31}" destId="{A8298999-446F-4798-8CBE-1AA35A74AA75}" srcOrd="1" destOrd="0" presId="urn:microsoft.com/office/officeart/2005/8/layout/hierarchy2"/>
    <dgm:cxn modelId="{FD425178-4CAC-4631-B080-0D7E6C09BB40}" type="presOf" srcId="{1F58DC76-6FF2-4E39-8B2A-288D198FCCE1}" destId="{4C457550-63CE-4591-B4CA-DB54BED56A32}" srcOrd="1" destOrd="0" presId="urn:microsoft.com/office/officeart/2005/8/layout/hierarchy2"/>
    <dgm:cxn modelId="{9B412D09-47C1-445E-BF50-AD30ABAFD6DC}" srcId="{CDDF7440-D492-4CB6-9CA6-A0BA82738A8C}" destId="{F1AC587E-078D-4FEF-BFCF-22C11B0D0DDF}" srcOrd="1" destOrd="0" parTransId="{AB679B72-890D-4414-9E12-A2C90510C842}" sibTransId="{19C0B3ED-F3CE-4BFD-803A-A4C6DEF68A1C}"/>
    <dgm:cxn modelId="{96CF5A9E-6792-4E75-91A3-7D642440F7CC}" srcId="{4587AAAA-A04E-4AA4-96DD-80A4057730BE}" destId="{171C2B3C-0FCE-4489-B4E2-D20706C0049C}" srcOrd="1" destOrd="0" parTransId="{69A9B70A-6980-4ED6-B76A-82620DA51599}" sibTransId="{E3EBF5EE-C803-4106-9F2C-40C4CB8717F2}"/>
    <dgm:cxn modelId="{91B5B9C9-C90A-43BC-9EF7-7E780C2A6E6E}" srcId="{F1AC587E-078D-4FEF-BFCF-22C11B0D0DDF}" destId="{4587AAAA-A04E-4AA4-96DD-80A4057730BE}" srcOrd="0" destOrd="0" parTransId="{8345D313-B443-4698-8A89-EB408E067D31}" sibTransId="{1F826CB6-3721-41D2-858A-622476FABF22}"/>
    <dgm:cxn modelId="{0FE39D68-2493-49F4-BCA0-7E870408D11A}" srcId="{A60E3849-7B1D-4C3D-954F-7E598806EA67}" destId="{C0877C11-AE01-4174-910C-E589DAF8DBFC}" srcOrd="0" destOrd="0" parTransId="{5A2209ED-4760-44C0-A687-463A793D659D}" sibTransId="{858FAD49-1217-42AB-B407-125185497CE9}"/>
    <dgm:cxn modelId="{33F758A6-A5C2-40ED-B61A-6A594E2A3151}" type="presOf" srcId="{CF23B17F-E992-49EC-88BC-7A7D02DA4933}" destId="{326592A8-3DAE-447A-88CF-71911F440DD3}" srcOrd="0" destOrd="0" presId="urn:microsoft.com/office/officeart/2005/8/layout/hierarchy2"/>
    <dgm:cxn modelId="{134F1B8D-712F-410E-BC68-6B20834BD36F}" srcId="{CF23B17F-E992-49EC-88BC-7A7D02DA4933}" destId="{A60E3849-7B1D-4C3D-954F-7E598806EA67}" srcOrd="0" destOrd="0" parTransId="{1F58DC76-6FF2-4E39-8B2A-288D198FCCE1}" sibTransId="{BF6342E7-E953-448B-BAA1-C1DF39BFE294}"/>
    <dgm:cxn modelId="{5F4D20EC-4DA6-42E1-A38F-2BB164CACC41}" type="presOf" srcId="{8345D313-B443-4698-8A89-EB408E067D31}" destId="{5FDA3EC7-14E0-4752-BC76-8A88A41B6C08}" srcOrd="0" destOrd="0" presId="urn:microsoft.com/office/officeart/2005/8/layout/hierarchy2"/>
    <dgm:cxn modelId="{C9C834D7-713F-4DD7-AB31-5DF4C92B7BBA}" type="presOf" srcId="{C0877C11-AE01-4174-910C-E589DAF8DBFC}" destId="{FC5C898D-88CD-4E1A-8BB9-1D34594209F9}" srcOrd="0" destOrd="0" presId="urn:microsoft.com/office/officeart/2005/8/layout/hierarchy2"/>
    <dgm:cxn modelId="{75343DD0-8CC5-4DF6-8AF6-27F5031C44EE}" type="presOf" srcId="{E321059F-C46D-4122-846E-ECA01563F2EA}" destId="{46E69157-3A21-4632-ADFE-87F4A3139A5D}" srcOrd="0" destOrd="0" presId="urn:microsoft.com/office/officeart/2005/8/layout/hierarchy2"/>
    <dgm:cxn modelId="{D8149D0D-6789-4144-9033-72044AA6FCC3}" type="presOf" srcId="{4587AAAA-A04E-4AA4-96DD-80A4057730BE}" destId="{E8828539-3D60-45DC-A5CC-84D08529E12E}" srcOrd="0" destOrd="0" presId="urn:microsoft.com/office/officeart/2005/8/layout/hierarchy2"/>
    <dgm:cxn modelId="{6CBC2A70-C5C6-4E76-8550-CCCF1C74DDE8}" type="presOf" srcId="{CDDF7440-D492-4CB6-9CA6-A0BA82738A8C}" destId="{3EDCC3E7-DCA3-49F2-8B95-F4062F7BBF55}" srcOrd="0" destOrd="0" presId="urn:microsoft.com/office/officeart/2005/8/layout/hierarchy2"/>
    <dgm:cxn modelId="{8E241655-FFA7-4FAC-BEFC-B002FD1EEC05}" type="presOf" srcId="{5A2209ED-4760-44C0-A687-463A793D659D}" destId="{889D1E82-8600-4D77-B7A3-A6D15FBCBE88}" srcOrd="1" destOrd="0" presId="urn:microsoft.com/office/officeart/2005/8/layout/hierarchy2"/>
    <dgm:cxn modelId="{15002C2D-D1B0-4634-BD05-3354A8D7206E}" type="presOf" srcId="{5A2209ED-4760-44C0-A687-463A793D659D}" destId="{CC50D2BA-A811-4386-AFF7-1CABBE278000}" srcOrd="0" destOrd="0" presId="urn:microsoft.com/office/officeart/2005/8/layout/hierarchy2"/>
    <dgm:cxn modelId="{676AE543-7E57-44E2-ADEC-956820DAFA10}" type="presOf" srcId="{F3B3BD30-FA42-4396-8EA6-B6C40BCBE91A}" destId="{867CD83C-A4D2-46DF-BAA7-FE6D3666AEF6}" srcOrd="0" destOrd="0" presId="urn:microsoft.com/office/officeart/2005/8/layout/hierarchy2"/>
    <dgm:cxn modelId="{71CFAC57-4733-4ED6-9C05-B3CD7A09A6BF}" srcId="{CDDF7440-D492-4CB6-9CA6-A0BA82738A8C}" destId="{CF23B17F-E992-49EC-88BC-7A7D02DA4933}" srcOrd="0" destOrd="0" parTransId="{437F5831-7C09-4F7A-9229-0227827ABF72}" sibTransId="{3BF943FD-D843-4E96-985F-5598B104FA32}"/>
    <dgm:cxn modelId="{3E662D48-3929-4160-B242-D86B65D00970}" type="presOf" srcId="{A60E3849-7B1D-4C3D-954F-7E598806EA67}" destId="{71ECDF3A-97EE-4266-BF55-91D797B874E0}" srcOrd="0" destOrd="0" presId="urn:microsoft.com/office/officeart/2005/8/layout/hierarchy2"/>
    <dgm:cxn modelId="{CB9AD10C-5177-4536-8255-E040B01A4988}" type="presOf" srcId="{69A9B70A-6980-4ED6-B76A-82620DA51599}" destId="{66192143-6586-4047-9974-F30DE2C8C839}" srcOrd="1" destOrd="0" presId="urn:microsoft.com/office/officeart/2005/8/layout/hierarchy2"/>
    <dgm:cxn modelId="{C9E6EBC9-D889-4793-BE22-DA42BD773F38}" type="presOf" srcId="{0623DDC1-3282-4AB7-8B53-7068BF974783}" destId="{1A78F3CB-4FD1-4B55-B0BE-5A9A4DD83D66}" srcOrd="0" destOrd="0" presId="urn:microsoft.com/office/officeart/2005/8/layout/hierarchy2"/>
    <dgm:cxn modelId="{BD6E32BC-E22C-4FC8-A1A8-44A061C8AD81}" type="presOf" srcId="{A7BB1203-3E72-4A3D-9302-F98EC0E86D2D}" destId="{632C5D4D-BF0F-40B3-8311-1255841CE3E8}" srcOrd="0" destOrd="0" presId="urn:microsoft.com/office/officeart/2005/8/layout/hierarchy2"/>
    <dgm:cxn modelId="{A824F055-41BE-403C-9241-0454968465B5}" srcId="{A60E3849-7B1D-4C3D-954F-7E598806EA67}" destId="{0623DDC1-3282-4AB7-8B53-7068BF974783}" srcOrd="3" destOrd="0" parTransId="{C1B5D952-CA4D-4F9E-B284-B67CFA250889}" sibTransId="{32862881-F35C-444C-8C6D-A554298BB144}"/>
    <dgm:cxn modelId="{635115F4-6FA7-4711-BDE9-6120EE220B8D}" type="presOf" srcId="{0587A345-4276-4182-9CF2-5ECE7E82E847}" destId="{5F10CD9B-7DBE-4B86-ACED-6C53057A1ECF}" srcOrd="1" destOrd="0" presId="urn:microsoft.com/office/officeart/2005/8/layout/hierarchy2"/>
    <dgm:cxn modelId="{700012A7-982B-44FC-B336-FB220EAEBAEA}" type="presOf" srcId="{1F58DC76-6FF2-4E39-8B2A-288D198FCCE1}" destId="{0B5D9C39-7F4E-4DE7-8F49-DE0FA6DC1172}" srcOrd="0" destOrd="0" presId="urn:microsoft.com/office/officeart/2005/8/layout/hierarchy2"/>
    <dgm:cxn modelId="{CA933880-A74D-416F-A981-6BF0DA7572F1}" srcId="{A60E3849-7B1D-4C3D-954F-7E598806EA67}" destId="{AAC6FDA0-36DA-4501-B075-8A70C2696E44}" srcOrd="2" destOrd="0" parTransId="{E321059F-C46D-4122-846E-ECA01563F2EA}" sibTransId="{AA626F79-170A-4B2B-A3C0-5FFFC66F5F89}"/>
    <dgm:cxn modelId="{774A8040-9152-40A6-A186-1145D242EFE3}" type="presOf" srcId="{F1AC587E-078D-4FEF-BFCF-22C11B0D0DDF}" destId="{0DCBFD07-B9EE-4BD2-98E1-207ABE9D1C5E}" srcOrd="0" destOrd="0" presId="urn:microsoft.com/office/officeart/2005/8/layout/hierarchy2"/>
    <dgm:cxn modelId="{3DF17971-BEA8-49D9-9E00-B9CC1BC2BA9E}" type="presOf" srcId="{E321059F-C46D-4122-846E-ECA01563F2EA}" destId="{2CF369FA-41AE-4F76-B7C0-55D640E2C1C0}" srcOrd="1" destOrd="0" presId="urn:microsoft.com/office/officeart/2005/8/layout/hierarchy2"/>
    <dgm:cxn modelId="{5DABF5F2-EE35-4A44-8682-8AE9D9260DA1}" srcId="{4587AAAA-A04E-4AA4-96DD-80A4057730BE}" destId="{A7BB1203-3E72-4A3D-9302-F98EC0E86D2D}" srcOrd="0" destOrd="0" parTransId="{F3B3BD30-FA42-4396-8EA6-B6C40BCBE91A}" sibTransId="{8163A45F-4733-4A87-822E-994D66D856DC}"/>
    <dgm:cxn modelId="{1195114C-6080-4800-99FB-96E226FEC8D8}" type="presOf" srcId="{F3B3BD30-FA42-4396-8EA6-B6C40BCBE91A}" destId="{D94A8E40-7E8C-449A-8920-1D6FC34452DD}" srcOrd="1" destOrd="0" presId="urn:microsoft.com/office/officeart/2005/8/layout/hierarchy2"/>
    <dgm:cxn modelId="{0E23EC9D-5130-4DD1-9D76-F4A1A1581A3B}" type="presOf" srcId="{0587A345-4276-4182-9CF2-5ECE7E82E847}" destId="{E2A10ACD-FC21-4A23-9698-1B29D6B317F3}" srcOrd="0" destOrd="0" presId="urn:microsoft.com/office/officeart/2005/8/layout/hierarchy2"/>
    <dgm:cxn modelId="{4592E975-0393-4E02-925E-989C72C5F501}" type="presOf" srcId="{69A9B70A-6980-4ED6-B76A-82620DA51599}" destId="{BB688D09-D99B-418A-8348-02B2CAE9BECD}" srcOrd="0" destOrd="0" presId="urn:microsoft.com/office/officeart/2005/8/layout/hierarchy2"/>
    <dgm:cxn modelId="{EC6450C5-3FDF-4C0C-90EE-527F0AFC4707}" type="presOf" srcId="{AD45E4E3-3B58-4880-99CE-3C2A009744D8}" destId="{FB90FBE9-5A42-4043-8EC3-C890E91DB99E}" srcOrd="0" destOrd="0" presId="urn:microsoft.com/office/officeart/2005/8/layout/hierarchy2"/>
    <dgm:cxn modelId="{D6DEFACA-9D3D-44A9-B65B-E8E78659778B}" type="presOf" srcId="{C1B5D952-CA4D-4F9E-B284-B67CFA250889}" destId="{C2FC76BD-CFB4-49E8-BE40-C6868BD1F8E4}" srcOrd="0" destOrd="0" presId="urn:microsoft.com/office/officeart/2005/8/layout/hierarchy2"/>
    <dgm:cxn modelId="{4BF50DCC-F20B-436F-9006-1B2CBFC8381B}" srcId="{A60E3849-7B1D-4C3D-954F-7E598806EA67}" destId="{AD45E4E3-3B58-4880-99CE-3C2A009744D8}" srcOrd="1" destOrd="0" parTransId="{0587A345-4276-4182-9CF2-5ECE7E82E847}" sibTransId="{8F4CC193-D84F-47BD-A2E1-2EF4F8D97C8F}"/>
    <dgm:cxn modelId="{933E5C85-F728-4E1A-A0FB-37DDF37D21E7}" type="presOf" srcId="{AAC6FDA0-36DA-4501-B075-8A70C2696E44}" destId="{87518F70-D2BC-48DF-B380-303B66D8AA61}" srcOrd="0" destOrd="0" presId="urn:microsoft.com/office/officeart/2005/8/layout/hierarchy2"/>
    <dgm:cxn modelId="{E4F9A383-2A98-4D6A-9B9A-B455CB62C251}" type="presOf" srcId="{171C2B3C-0FCE-4489-B4E2-D20706C0049C}" destId="{8E5135C8-629E-426F-89A5-4A34BBE1E70D}" srcOrd="0" destOrd="0" presId="urn:microsoft.com/office/officeart/2005/8/layout/hierarchy2"/>
    <dgm:cxn modelId="{432DF0FC-5A31-4D68-B032-7BF112470519}" type="presOf" srcId="{C1B5D952-CA4D-4F9E-B284-B67CFA250889}" destId="{7F7ED79E-1AAF-4C95-A922-2D4C91536FAF}" srcOrd="1" destOrd="0" presId="urn:microsoft.com/office/officeart/2005/8/layout/hierarchy2"/>
    <dgm:cxn modelId="{71D9826D-F0C2-4835-A5C4-4DB1BE285A59}" type="presParOf" srcId="{3EDCC3E7-DCA3-49F2-8B95-F4062F7BBF55}" destId="{8E13CEAD-7258-439D-B438-AA3A86457848}" srcOrd="0" destOrd="0" presId="urn:microsoft.com/office/officeart/2005/8/layout/hierarchy2"/>
    <dgm:cxn modelId="{3E54E4A2-9FC1-4D2A-8B04-BA99CF2A22B9}" type="presParOf" srcId="{8E13CEAD-7258-439D-B438-AA3A86457848}" destId="{326592A8-3DAE-447A-88CF-71911F440DD3}" srcOrd="0" destOrd="0" presId="urn:microsoft.com/office/officeart/2005/8/layout/hierarchy2"/>
    <dgm:cxn modelId="{075E012A-A4F3-4997-9F0B-0EE3B2B400D7}" type="presParOf" srcId="{8E13CEAD-7258-439D-B438-AA3A86457848}" destId="{47AB97F8-EDCD-4852-BE77-8C24305824C5}" srcOrd="1" destOrd="0" presId="urn:microsoft.com/office/officeart/2005/8/layout/hierarchy2"/>
    <dgm:cxn modelId="{CCE92A99-F5F1-40B7-8ACE-3F386BD2AFFF}" type="presParOf" srcId="{47AB97F8-EDCD-4852-BE77-8C24305824C5}" destId="{0B5D9C39-7F4E-4DE7-8F49-DE0FA6DC1172}" srcOrd="0" destOrd="0" presId="urn:microsoft.com/office/officeart/2005/8/layout/hierarchy2"/>
    <dgm:cxn modelId="{7004F924-897B-4D89-B135-66A02CA59869}" type="presParOf" srcId="{0B5D9C39-7F4E-4DE7-8F49-DE0FA6DC1172}" destId="{4C457550-63CE-4591-B4CA-DB54BED56A32}" srcOrd="0" destOrd="0" presId="urn:microsoft.com/office/officeart/2005/8/layout/hierarchy2"/>
    <dgm:cxn modelId="{6F25F9BF-4A74-4E6D-8B02-3EAFB691870C}" type="presParOf" srcId="{47AB97F8-EDCD-4852-BE77-8C24305824C5}" destId="{7FEC7C05-824D-45A7-A850-3D8E7D1AA3DC}" srcOrd="1" destOrd="0" presId="urn:microsoft.com/office/officeart/2005/8/layout/hierarchy2"/>
    <dgm:cxn modelId="{CD7D6461-6BA4-4499-B62D-95018B233BEC}" type="presParOf" srcId="{7FEC7C05-824D-45A7-A850-3D8E7D1AA3DC}" destId="{71ECDF3A-97EE-4266-BF55-91D797B874E0}" srcOrd="0" destOrd="0" presId="urn:microsoft.com/office/officeart/2005/8/layout/hierarchy2"/>
    <dgm:cxn modelId="{D5F1C5BC-B08B-412D-B005-6181483E78EC}" type="presParOf" srcId="{7FEC7C05-824D-45A7-A850-3D8E7D1AA3DC}" destId="{2078D645-44F3-4E78-9B02-6F3152992FC3}" srcOrd="1" destOrd="0" presId="urn:microsoft.com/office/officeart/2005/8/layout/hierarchy2"/>
    <dgm:cxn modelId="{C83CB2AD-711A-4821-818A-5BC99AC08E4A}" type="presParOf" srcId="{2078D645-44F3-4E78-9B02-6F3152992FC3}" destId="{CC50D2BA-A811-4386-AFF7-1CABBE278000}" srcOrd="0" destOrd="0" presId="urn:microsoft.com/office/officeart/2005/8/layout/hierarchy2"/>
    <dgm:cxn modelId="{871FFEAD-DF71-4B63-8D53-7FF7B74BB9D7}" type="presParOf" srcId="{CC50D2BA-A811-4386-AFF7-1CABBE278000}" destId="{889D1E82-8600-4D77-B7A3-A6D15FBCBE88}" srcOrd="0" destOrd="0" presId="urn:microsoft.com/office/officeart/2005/8/layout/hierarchy2"/>
    <dgm:cxn modelId="{EED8BAE5-A2FB-43E4-BFBC-57AC66AEA8DF}" type="presParOf" srcId="{2078D645-44F3-4E78-9B02-6F3152992FC3}" destId="{8F123F12-DA0E-4DD5-889D-2F02BAA99474}" srcOrd="1" destOrd="0" presId="urn:microsoft.com/office/officeart/2005/8/layout/hierarchy2"/>
    <dgm:cxn modelId="{77AFDB11-5847-4616-BB3B-7E93AD38459D}" type="presParOf" srcId="{8F123F12-DA0E-4DD5-889D-2F02BAA99474}" destId="{FC5C898D-88CD-4E1A-8BB9-1D34594209F9}" srcOrd="0" destOrd="0" presId="urn:microsoft.com/office/officeart/2005/8/layout/hierarchy2"/>
    <dgm:cxn modelId="{28032685-A731-4299-8511-46BA2FB2BEBF}" type="presParOf" srcId="{8F123F12-DA0E-4DD5-889D-2F02BAA99474}" destId="{A42BEC95-1A5B-4531-A2B2-349E31DC4D24}" srcOrd="1" destOrd="0" presId="urn:microsoft.com/office/officeart/2005/8/layout/hierarchy2"/>
    <dgm:cxn modelId="{BC39CACB-3B59-4C64-B5EC-F20480EA69CB}" type="presParOf" srcId="{2078D645-44F3-4E78-9B02-6F3152992FC3}" destId="{E2A10ACD-FC21-4A23-9698-1B29D6B317F3}" srcOrd="2" destOrd="0" presId="urn:microsoft.com/office/officeart/2005/8/layout/hierarchy2"/>
    <dgm:cxn modelId="{27CF52BF-06B9-4F0E-9761-475DD8843149}" type="presParOf" srcId="{E2A10ACD-FC21-4A23-9698-1B29D6B317F3}" destId="{5F10CD9B-7DBE-4B86-ACED-6C53057A1ECF}" srcOrd="0" destOrd="0" presId="urn:microsoft.com/office/officeart/2005/8/layout/hierarchy2"/>
    <dgm:cxn modelId="{1720A52A-46DA-4FDD-86F4-F685394CD4F1}" type="presParOf" srcId="{2078D645-44F3-4E78-9B02-6F3152992FC3}" destId="{81C87471-9CB0-4E6B-A844-B411F3F3A940}" srcOrd="3" destOrd="0" presId="urn:microsoft.com/office/officeart/2005/8/layout/hierarchy2"/>
    <dgm:cxn modelId="{75BFEB87-4C14-42F3-8EE2-237C50BE8483}" type="presParOf" srcId="{81C87471-9CB0-4E6B-A844-B411F3F3A940}" destId="{FB90FBE9-5A42-4043-8EC3-C890E91DB99E}" srcOrd="0" destOrd="0" presId="urn:microsoft.com/office/officeart/2005/8/layout/hierarchy2"/>
    <dgm:cxn modelId="{ADC1442F-2419-46DD-B75B-8E0B264496A4}" type="presParOf" srcId="{81C87471-9CB0-4E6B-A844-B411F3F3A940}" destId="{A22009A9-3EFC-4261-A769-C6D417ED34C3}" srcOrd="1" destOrd="0" presId="urn:microsoft.com/office/officeart/2005/8/layout/hierarchy2"/>
    <dgm:cxn modelId="{286D2408-2519-45A7-A52E-84334C79A694}" type="presParOf" srcId="{2078D645-44F3-4E78-9B02-6F3152992FC3}" destId="{46E69157-3A21-4632-ADFE-87F4A3139A5D}" srcOrd="4" destOrd="0" presId="urn:microsoft.com/office/officeart/2005/8/layout/hierarchy2"/>
    <dgm:cxn modelId="{A545D7CB-2841-4D25-9657-D6422F53B844}" type="presParOf" srcId="{46E69157-3A21-4632-ADFE-87F4A3139A5D}" destId="{2CF369FA-41AE-4F76-B7C0-55D640E2C1C0}" srcOrd="0" destOrd="0" presId="urn:microsoft.com/office/officeart/2005/8/layout/hierarchy2"/>
    <dgm:cxn modelId="{42B97D65-106A-4488-A35B-7E45FA971F8A}" type="presParOf" srcId="{2078D645-44F3-4E78-9B02-6F3152992FC3}" destId="{8CB23887-C0F9-4138-8753-CE547952857F}" srcOrd="5" destOrd="0" presId="urn:microsoft.com/office/officeart/2005/8/layout/hierarchy2"/>
    <dgm:cxn modelId="{A1304C55-9D90-472A-8722-75F2175FBB73}" type="presParOf" srcId="{8CB23887-C0F9-4138-8753-CE547952857F}" destId="{87518F70-D2BC-48DF-B380-303B66D8AA61}" srcOrd="0" destOrd="0" presId="urn:microsoft.com/office/officeart/2005/8/layout/hierarchy2"/>
    <dgm:cxn modelId="{80AE36B8-258C-4546-8017-8078FFEDEB07}" type="presParOf" srcId="{8CB23887-C0F9-4138-8753-CE547952857F}" destId="{FC9E6AB9-075F-4EB8-BCBF-4180CB0689E9}" srcOrd="1" destOrd="0" presId="urn:microsoft.com/office/officeart/2005/8/layout/hierarchy2"/>
    <dgm:cxn modelId="{19AF0044-5B99-43C3-A0EB-0642111C48A8}" type="presParOf" srcId="{2078D645-44F3-4E78-9B02-6F3152992FC3}" destId="{C2FC76BD-CFB4-49E8-BE40-C6868BD1F8E4}" srcOrd="6" destOrd="0" presId="urn:microsoft.com/office/officeart/2005/8/layout/hierarchy2"/>
    <dgm:cxn modelId="{C8AE16E9-9F95-4323-8166-C309F612D298}" type="presParOf" srcId="{C2FC76BD-CFB4-49E8-BE40-C6868BD1F8E4}" destId="{7F7ED79E-1AAF-4C95-A922-2D4C91536FAF}" srcOrd="0" destOrd="0" presId="urn:microsoft.com/office/officeart/2005/8/layout/hierarchy2"/>
    <dgm:cxn modelId="{7D03BA66-D46A-4EE0-A448-B8889A145AEF}" type="presParOf" srcId="{2078D645-44F3-4E78-9B02-6F3152992FC3}" destId="{922CAE07-B9F3-4FD2-8D55-BF03B3ED2DCB}" srcOrd="7" destOrd="0" presId="urn:microsoft.com/office/officeart/2005/8/layout/hierarchy2"/>
    <dgm:cxn modelId="{B294C81D-FB89-42C3-8AEC-F0EB4CBE317B}" type="presParOf" srcId="{922CAE07-B9F3-4FD2-8D55-BF03B3ED2DCB}" destId="{1A78F3CB-4FD1-4B55-B0BE-5A9A4DD83D66}" srcOrd="0" destOrd="0" presId="urn:microsoft.com/office/officeart/2005/8/layout/hierarchy2"/>
    <dgm:cxn modelId="{9C4C7E0A-88F6-4F84-94C0-0239CFA10D6C}" type="presParOf" srcId="{922CAE07-B9F3-4FD2-8D55-BF03B3ED2DCB}" destId="{DDF9FAA8-765C-49AB-9BE1-8FE461220215}" srcOrd="1" destOrd="0" presId="urn:microsoft.com/office/officeart/2005/8/layout/hierarchy2"/>
    <dgm:cxn modelId="{2F596793-6124-4E94-8494-D4EDAD9FF6C9}" type="presParOf" srcId="{3EDCC3E7-DCA3-49F2-8B95-F4062F7BBF55}" destId="{0EE83C64-B9D2-487E-980D-FBCF0C10E949}" srcOrd="1" destOrd="0" presId="urn:microsoft.com/office/officeart/2005/8/layout/hierarchy2"/>
    <dgm:cxn modelId="{0BE39527-B8AC-495E-918C-071A50E6F110}" type="presParOf" srcId="{0EE83C64-B9D2-487E-980D-FBCF0C10E949}" destId="{0DCBFD07-B9EE-4BD2-98E1-207ABE9D1C5E}" srcOrd="0" destOrd="0" presId="urn:microsoft.com/office/officeart/2005/8/layout/hierarchy2"/>
    <dgm:cxn modelId="{918BA90D-A7FA-48E8-BB21-D324A871F82A}" type="presParOf" srcId="{0EE83C64-B9D2-487E-980D-FBCF0C10E949}" destId="{BF08E1E3-0386-452E-B0FD-9908A3667516}" srcOrd="1" destOrd="0" presId="urn:microsoft.com/office/officeart/2005/8/layout/hierarchy2"/>
    <dgm:cxn modelId="{530DA65B-93C1-403A-A246-208E435F4284}" type="presParOf" srcId="{BF08E1E3-0386-452E-B0FD-9908A3667516}" destId="{5FDA3EC7-14E0-4752-BC76-8A88A41B6C08}" srcOrd="0" destOrd="0" presId="urn:microsoft.com/office/officeart/2005/8/layout/hierarchy2"/>
    <dgm:cxn modelId="{AD44295F-D61B-4F64-B832-EC8C89649460}" type="presParOf" srcId="{5FDA3EC7-14E0-4752-BC76-8A88A41B6C08}" destId="{A8298999-446F-4798-8CBE-1AA35A74AA75}" srcOrd="0" destOrd="0" presId="urn:microsoft.com/office/officeart/2005/8/layout/hierarchy2"/>
    <dgm:cxn modelId="{DC2D33F5-9B67-43E8-B32F-1EA699686B83}" type="presParOf" srcId="{BF08E1E3-0386-452E-B0FD-9908A3667516}" destId="{8109A2E7-7B1E-4F1C-ABA5-CA07BDC64A23}" srcOrd="1" destOrd="0" presId="urn:microsoft.com/office/officeart/2005/8/layout/hierarchy2"/>
    <dgm:cxn modelId="{72D979CE-2106-4452-B687-107D7885D1BD}" type="presParOf" srcId="{8109A2E7-7B1E-4F1C-ABA5-CA07BDC64A23}" destId="{E8828539-3D60-45DC-A5CC-84D08529E12E}" srcOrd="0" destOrd="0" presId="urn:microsoft.com/office/officeart/2005/8/layout/hierarchy2"/>
    <dgm:cxn modelId="{C974481B-59FD-41D7-8C79-39EA2E4E2ABE}" type="presParOf" srcId="{8109A2E7-7B1E-4F1C-ABA5-CA07BDC64A23}" destId="{C0331D49-CB9E-4402-8303-F3BBEF8E22CF}" srcOrd="1" destOrd="0" presId="urn:microsoft.com/office/officeart/2005/8/layout/hierarchy2"/>
    <dgm:cxn modelId="{617B052A-C416-471B-A628-60418EB217CD}" type="presParOf" srcId="{C0331D49-CB9E-4402-8303-F3BBEF8E22CF}" destId="{867CD83C-A4D2-46DF-BAA7-FE6D3666AEF6}" srcOrd="0" destOrd="0" presId="urn:microsoft.com/office/officeart/2005/8/layout/hierarchy2"/>
    <dgm:cxn modelId="{390D6B8B-84E3-4277-90DE-6D87753FB4C5}" type="presParOf" srcId="{867CD83C-A4D2-46DF-BAA7-FE6D3666AEF6}" destId="{D94A8E40-7E8C-449A-8920-1D6FC34452DD}" srcOrd="0" destOrd="0" presId="urn:microsoft.com/office/officeart/2005/8/layout/hierarchy2"/>
    <dgm:cxn modelId="{86C9EDEA-F0C1-4EC8-ACF4-35A5CE20D600}" type="presParOf" srcId="{C0331D49-CB9E-4402-8303-F3BBEF8E22CF}" destId="{63BE1D14-7ACB-47BF-916D-03ADE14FC448}" srcOrd="1" destOrd="0" presId="urn:microsoft.com/office/officeart/2005/8/layout/hierarchy2"/>
    <dgm:cxn modelId="{5231F6B8-C190-4B30-ABB7-1FE094A004C9}" type="presParOf" srcId="{63BE1D14-7ACB-47BF-916D-03ADE14FC448}" destId="{632C5D4D-BF0F-40B3-8311-1255841CE3E8}" srcOrd="0" destOrd="0" presId="urn:microsoft.com/office/officeart/2005/8/layout/hierarchy2"/>
    <dgm:cxn modelId="{7AA3C6C0-9C41-4EDD-A2C0-9AECF35FFF22}" type="presParOf" srcId="{63BE1D14-7ACB-47BF-916D-03ADE14FC448}" destId="{49D2C17C-54DD-4AFD-9510-7F5184FF0BD2}" srcOrd="1" destOrd="0" presId="urn:microsoft.com/office/officeart/2005/8/layout/hierarchy2"/>
    <dgm:cxn modelId="{EA71AADC-F0B9-4220-9374-26385CB4AC81}" type="presParOf" srcId="{C0331D49-CB9E-4402-8303-F3BBEF8E22CF}" destId="{BB688D09-D99B-418A-8348-02B2CAE9BECD}" srcOrd="2" destOrd="0" presId="urn:microsoft.com/office/officeart/2005/8/layout/hierarchy2"/>
    <dgm:cxn modelId="{625C2FB6-9B73-46E0-B771-533716B1A8F3}" type="presParOf" srcId="{BB688D09-D99B-418A-8348-02B2CAE9BECD}" destId="{66192143-6586-4047-9974-F30DE2C8C839}" srcOrd="0" destOrd="0" presId="urn:microsoft.com/office/officeart/2005/8/layout/hierarchy2"/>
    <dgm:cxn modelId="{8DCC4EE4-FD23-47E9-B088-6BCAEDF8544D}" type="presParOf" srcId="{C0331D49-CB9E-4402-8303-F3BBEF8E22CF}" destId="{68AFAC58-84F8-4533-A5B4-7FD7B34C8805}" srcOrd="3" destOrd="0" presId="urn:microsoft.com/office/officeart/2005/8/layout/hierarchy2"/>
    <dgm:cxn modelId="{BB2D21E9-7B75-4DCA-B732-60C174FD8D40}" type="presParOf" srcId="{68AFAC58-84F8-4533-A5B4-7FD7B34C8805}" destId="{8E5135C8-629E-426F-89A5-4A34BBE1E70D}" srcOrd="0" destOrd="0" presId="urn:microsoft.com/office/officeart/2005/8/layout/hierarchy2"/>
    <dgm:cxn modelId="{398D1F83-AC9B-4F25-9883-32039CB6534D}" type="presParOf" srcId="{68AFAC58-84F8-4533-A5B4-7FD7B34C8805}" destId="{F1F75A00-6024-476E-9777-B18D3EEA98C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DE1291-0BF6-4F17-B91B-2B5DE87F39B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sv-SE"/>
        </a:p>
      </dgm:t>
    </dgm:pt>
    <dgm:pt modelId="{4DA63794-1C6F-4BA5-BF13-A14C46EC64A7}">
      <dgm:prSet phldrT="[Text]" custT="1"/>
      <dgm:spPr/>
      <dgm:t>
        <a:bodyPr/>
        <a:lstStyle/>
        <a:p>
          <a:r>
            <a:rPr lang="sv-SE" sz="1600" dirty="0" smtClean="0"/>
            <a:t>Pilot</a:t>
          </a:r>
        </a:p>
        <a:p>
          <a:r>
            <a:rPr lang="sv-SE" sz="1600" dirty="0" smtClean="0"/>
            <a:t>Decision and </a:t>
          </a:r>
          <a:r>
            <a:rPr lang="sv-SE" sz="1600" dirty="0" err="1" smtClean="0"/>
            <a:t>construction</a:t>
          </a:r>
          <a:endParaRPr lang="sv-SE" sz="1600" dirty="0"/>
        </a:p>
      </dgm:t>
    </dgm:pt>
    <dgm:pt modelId="{0795C943-9F0E-4AFE-9D29-2626D2760E6B}" type="parTrans" cxnId="{570543F9-C39A-4AF0-B8B6-7E876A4EFCE5}">
      <dgm:prSet/>
      <dgm:spPr/>
      <dgm:t>
        <a:bodyPr/>
        <a:lstStyle/>
        <a:p>
          <a:endParaRPr lang="sv-SE"/>
        </a:p>
      </dgm:t>
    </dgm:pt>
    <dgm:pt modelId="{0A454E6A-46B3-475F-937E-549AF9620E1E}" type="sibTrans" cxnId="{570543F9-C39A-4AF0-B8B6-7E876A4EFCE5}">
      <dgm:prSet/>
      <dgm:spPr/>
      <dgm:t>
        <a:bodyPr/>
        <a:lstStyle/>
        <a:p>
          <a:endParaRPr lang="sv-SE"/>
        </a:p>
      </dgm:t>
    </dgm:pt>
    <dgm:pt modelId="{8EA69CD8-0DCE-46BE-A402-8BA7B39EAF57}">
      <dgm:prSet phldrT="[Text]" custT="1"/>
      <dgm:spPr/>
      <dgm:t>
        <a:bodyPr/>
        <a:lstStyle/>
        <a:p>
          <a:r>
            <a:rPr lang="sv-SE" sz="2000" dirty="0" err="1" smtClean="0"/>
            <a:t>Where</a:t>
          </a:r>
          <a:r>
            <a:rPr lang="sv-SE" sz="2000" dirty="0" smtClean="0"/>
            <a:t>?</a:t>
          </a:r>
        </a:p>
        <a:p>
          <a:r>
            <a:rPr lang="sv-SE" sz="1600" dirty="0" smtClean="0"/>
            <a:t>2019 </a:t>
          </a:r>
        </a:p>
        <a:p>
          <a:r>
            <a:rPr lang="sv-SE" sz="1600" dirty="0" err="1" smtClean="0"/>
            <a:t>Open</a:t>
          </a:r>
          <a:r>
            <a:rPr lang="sv-SE" sz="1600" dirty="0" smtClean="0"/>
            <a:t> </a:t>
          </a:r>
          <a:r>
            <a:rPr lang="sv-SE" sz="1600" dirty="0" err="1" smtClean="0"/>
            <a:t>application</a:t>
          </a:r>
          <a:r>
            <a:rPr lang="sv-SE" sz="1600" dirty="0" smtClean="0"/>
            <a:t> Dec – Feb</a:t>
          </a:r>
          <a:endParaRPr lang="sv-SE" sz="1600" dirty="0"/>
        </a:p>
      </dgm:t>
    </dgm:pt>
    <dgm:pt modelId="{A1364DB9-47C8-4AD0-97FB-D729549A424A}" type="parTrans" cxnId="{5C1FC46F-1BCB-4F54-B3E9-6193789BC107}">
      <dgm:prSet/>
      <dgm:spPr/>
      <dgm:t>
        <a:bodyPr/>
        <a:lstStyle/>
        <a:p>
          <a:endParaRPr lang="sv-SE"/>
        </a:p>
      </dgm:t>
    </dgm:pt>
    <dgm:pt modelId="{8345DE38-2484-4B51-80F1-C49FECB26088}" type="sibTrans" cxnId="{5C1FC46F-1BCB-4F54-B3E9-6193789BC107}">
      <dgm:prSet/>
      <dgm:spPr/>
      <dgm:t>
        <a:bodyPr/>
        <a:lstStyle/>
        <a:p>
          <a:endParaRPr lang="sv-SE"/>
        </a:p>
      </dgm:t>
    </dgm:pt>
    <dgm:pt modelId="{97D56C4B-8527-49BB-9D65-10001F8F8E82}">
      <dgm:prSet phldrT="[Text]" custT="1"/>
      <dgm:spPr/>
      <dgm:t>
        <a:bodyPr/>
        <a:lstStyle/>
        <a:p>
          <a:r>
            <a:rPr lang="sv-SE" sz="1600" dirty="0" err="1" smtClean="0"/>
            <a:t>Physical</a:t>
          </a:r>
          <a:r>
            <a:rPr lang="sv-SE" sz="1600" dirty="0" smtClean="0"/>
            <a:t> planning</a:t>
          </a:r>
          <a:endParaRPr lang="sv-SE" sz="1600" dirty="0"/>
        </a:p>
      </dgm:t>
    </dgm:pt>
    <dgm:pt modelId="{D5B273CB-1F79-4E3E-AF8C-2FE56D0EA199}" type="parTrans" cxnId="{F25B90CD-E070-4900-98AF-D6A6BD341F60}">
      <dgm:prSet/>
      <dgm:spPr/>
      <dgm:t>
        <a:bodyPr/>
        <a:lstStyle/>
        <a:p>
          <a:endParaRPr lang="sv-SE"/>
        </a:p>
      </dgm:t>
    </dgm:pt>
    <dgm:pt modelId="{27919A24-6E42-4BF0-AB55-1091CE558E6F}" type="sibTrans" cxnId="{F25B90CD-E070-4900-98AF-D6A6BD341F60}">
      <dgm:prSet/>
      <dgm:spPr/>
      <dgm:t>
        <a:bodyPr/>
        <a:lstStyle/>
        <a:p>
          <a:endParaRPr lang="sv-SE"/>
        </a:p>
      </dgm:t>
    </dgm:pt>
    <dgm:pt modelId="{EDE8576E-3A54-41EB-A90F-0A799C867DA7}">
      <dgm:prSet phldrT="[Text]" custT="1"/>
      <dgm:spPr/>
      <dgm:t>
        <a:bodyPr/>
        <a:lstStyle/>
        <a:p>
          <a:r>
            <a:rPr lang="sv-SE" sz="1600" dirty="0" smtClean="0"/>
            <a:t>Legal </a:t>
          </a:r>
          <a:r>
            <a:rPr lang="sv-SE" sz="1600" dirty="0" err="1" smtClean="0"/>
            <a:t>analysis</a:t>
          </a:r>
          <a:endParaRPr lang="sv-SE" sz="1600" dirty="0"/>
        </a:p>
      </dgm:t>
    </dgm:pt>
    <dgm:pt modelId="{85DAAB57-9D03-4F13-ACA2-FFBE0BF62BC3}" type="parTrans" cxnId="{B6E351C2-F6CB-4A6F-BA9D-727A12E05511}">
      <dgm:prSet/>
      <dgm:spPr/>
      <dgm:t>
        <a:bodyPr/>
        <a:lstStyle/>
        <a:p>
          <a:endParaRPr lang="sv-SE"/>
        </a:p>
      </dgm:t>
    </dgm:pt>
    <dgm:pt modelId="{1088A6D0-176F-4FD9-8C22-FB5FF9905A6C}" type="sibTrans" cxnId="{B6E351C2-F6CB-4A6F-BA9D-727A12E05511}">
      <dgm:prSet/>
      <dgm:spPr/>
      <dgm:t>
        <a:bodyPr/>
        <a:lstStyle/>
        <a:p>
          <a:endParaRPr lang="sv-SE"/>
        </a:p>
      </dgm:t>
    </dgm:pt>
    <dgm:pt modelId="{E8809334-E0F4-498B-9C6D-CC4A14714D59}">
      <dgm:prSet custT="1"/>
      <dgm:spPr/>
      <dgm:t>
        <a:bodyPr/>
        <a:lstStyle/>
        <a:p>
          <a:r>
            <a:rPr lang="sv-SE" sz="1600" dirty="0" err="1" smtClean="0"/>
            <a:t>Maintenance</a:t>
          </a:r>
          <a:r>
            <a:rPr lang="sv-SE" sz="1600" dirty="0" smtClean="0"/>
            <a:t> etc.</a:t>
          </a:r>
          <a:endParaRPr lang="sv-SE" sz="1600" dirty="0"/>
        </a:p>
      </dgm:t>
    </dgm:pt>
    <dgm:pt modelId="{FE46191D-07C7-4584-A11B-D0719AFF7073}" type="parTrans" cxnId="{D31C5917-9CA8-466C-A608-E7DABFF4603E}">
      <dgm:prSet/>
      <dgm:spPr/>
      <dgm:t>
        <a:bodyPr/>
        <a:lstStyle/>
        <a:p>
          <a:endParaRPr lang="sv-SE"/>
        </a:p>
      </dgm:t>
    </dgm:pt>
    <dgm:pt modelId="{D9B44833-A565-4345-8C93-3866431E510F}" type="sibTrans" cxnId="{D31C5917-9CA8-466C-A608-E7DABFF4603E}">
      <dgm:prSet/>
      <dgm:spPr/>
      <dgm:t>
        <a:bodyPr/>
        <a:lstStyle/>
        <a:p>
          <a:endParaRPr lang="sv-SE"/>
        </a:p>
      </dgm:t>
    </dgm:pt>
    <dgm:pt modelId="{FA800260-93BA-4684-850A-513CD4474EA4}">
      <dgm:prSet phldrT="[Text]" custT="1"/>
      <dgm:spPr/>
      <dgm:t>
        <a:bodyPr/>
        <a:lstStyle/>
        <a:p>
          <a:r>
            <a:rPr lang="sv-SE" sz="2000" dirty="0" err="1" smtClean="0"/>
            <a:t>How</a:t>
          </a:r>
          <a:r>
            <a:rPr lang="sv-SE" sz="2000" dirty="0" smtClean="0"/>
            <a:t>?</a:t>
          </a:r>
        </a:p>
        <a:p>
          <a:r>
            <a:rPr lang="sv-SE" sz="1600" dirty="0" smtClean="0"/>
            <a:t>2018-20</a:t>
          </a:r>
          <a:endParaRPr lang="sv-SE" sz="1600" dirty="0"/>
        </a:p>
      </dgm:t>
    </dgm:pt>
    <dgm:pt modelId="{F56E226C-181B-47FF-B55D-E35731A48679}" type="sibTrans" cxnId="{0C51F473-F607-470B-908A-E3B44C99F289}">
      <dgm:prSet/>
      <dgm:spPr/>
      <dgm:t>
        <a:bodyPr/>
        <a:lstStyle/>
        <a:p>
          <a:endParaRPr lang="sv-SE"/>
        </a:p>
      </dgm:t>
    </dgm:pt>
    <dgm:pt modelId="{C274844D-9E6D-478C-B3A6-7878FA6B8268}" type="parTrans" cxnId="{0C51F473-F607-470B-908A-E3B44C99F289}">
      <dgm:prSet/>
      <dgm:spPr/>
      <dgm:t>
        <a:bodyPr/>
        <a:lstStyle/>
        <a:p>
          <a:endParaRPr lang="sv-SE"/>
        </a:p>
      </dgm:t>
    </dgm:pt>
    <dgm:pt modelId="{78921F5E-A57C-47B5-A70D-7BE553E07351}">
      <dgm:prSet phldrT="[Text]" custT="1"/>
      <dgm:spPr/>
      <dgm:t>
        <a:bodyPr/>
        <a:lstStyle/>
        <a:p>
          <a:r>
            <a:rPr lang="sv-SE" sz="1600" dirty="0" smtClean="0"/>
            <a:t>Business </a:t>
          </a:r>
          <a:r>
            <a:rPr lang="sv-SE" sz="1600" dirty="0" err="1" smtClean="0"/>
            <a:t>modelling</a:t>
          </a:r>
          <a:endParaRPr lang="sv-SE" sz="1600" dirty="0"/>
        </a:p>
      </dgm:t>
    </dgm:pt>
    <dgm:pt modelId="{AD2B4A4D-AB1E-4780-8430-0A3E080E4405}" type="parTrans" cxnId="{BA37CF68-1C2B-40D7-9396-437C96681DDD}">
      <dgm:prSet/>
      <dgm:spPr/>
      <dgm:t>
        <a:bodyPr/>
        <a:lstStyle/>
        <a:p>
          <a:endParaRPr lang="sv-SE"/>
        </a:p>
      </dgm:t>
    </dgm:pt>
    <dgm:pt modelId="{B88ACDF8-3594-477F-817A-93374A7C701B}" type="sibTrans" cxnId="{BA37CF68-1C2B-40D7-9396-437C96681DDD}">
      <dgm:prSet/>
      <dgm:spPr/>
      <dgm:t>
        <a:bodyPr/>
        <a:lstStyle/>
        <a:p>
          <a:endParaRPr lang="sv-SE"/>
        </a:p>
      </dgm:t>
    </dgm:pt>
    <dgm:pt modelId="{07289DA0-1CD6-41F0-BA83-B8BF5208AD7B}" type="pres">
      <dgm:prSet presAssocID="{ADDE1291-0BF6-4F17-B91B-2B5DE87F39B3}" presName="diagram" presStyleCnt="0">
        <dgm:presLayoutVars>
          <dgm:chPref val="1"/>
          <dgm:dir/>
          <dgm:animOne val="branch"/>
          <dgm:animLvl val="lvl"/>
          <dgm:resizeHandles val="exact"/>
        </dgm:presLayoutVars>
      </dgm:prSet>
      <dgm:spPr/>
      <dgm:t>
        <a:bodyPr/>
        <a:lstStyle/>
        <a:p>
          <a:endParaRPr lang="sv-SE"/>
        </a:p>
      </dgm:t>
    </dgm:pt>
    <dgm:pt modelId="{014A5C4C-DC93-4683-B50F-4BC57C866B79}" type="pres">
      <dgm:prSet presAssocID="{4DA63794-1C6F-4BA5-BF13-A14C46EC64A7}" presName="root1" presStyleCnt="0"/>
      <dgm:spPr/>
    </dgm:pt>
    <dgm:pt modelId="{6B83B1E7-10D1-4D17-B945-DA2A9DFCA2D3}" type="pres">
      <dgm:prSet presAssocID="{4DA63794-1C6F-4BA5-BF13-A14C46EC64A7}" presName="LevelOneTextNode" presStyleLbl="node0" presStyleIdx="0" presStyleCnt="1" custAng="0">
        <dgm:presLayoutVars>
          <dgm:chPref val="3"/>
        </dgm:presLayoutVars>
      </dgm:prSet>
      <dgm:spPr/>
      <dgm:t>
        <a:bodyPr/>
        <a:lstStyle/>
        <a:p>
          <a:endParaRPr lang="sv-SE"/>
        </a:p>
      </dgm:t>
    </dgm:pt>
    <dgm:pt modelId="{70E8C73E-80F6-4FDF-9270-FA3DACB61514}" type="pres">
      <dgm:prSet presAssocID="{4DA63794-1C6F-4BA5-BF13-A14C46EC64A7}" presName="level2hierChild" presStyleCnt="0"/>
      <dgm:spPr/>
    </dgm:pt>
    <dgm:pt modelId="{0308D6A1-2AD2-4565-8247-A202B564CE62}" type="pres">
      <dgm:prSet presAssocID="{A1364DB9-47C8-4AD0-97FB-D729549A424A}" presName="conn2-1" presStyleLbl="parChTrans1D2" presStyleIdx="0" presStyleCnt="2"/>
      <dgm:spPr/>
      <dgm:t>
        <a:bodyPr/>
        <a:lstStyle/>
        <a:p>
          <a:endParaRPr lang="sv-SE"/>
        </a:p>
      </dgm:t>
    </dgm:pt>
    <dgm:pt modelId="{008753F5-BC25-4129-86FC-6989D817CC41}" type="pres">
      <dgm:prSet presAssocID="{A1364DB9-47C8-4AD0-97FB-D729549A424A}" presName="connTx" presStyleLbl="parChTrans1D2" presStyleIdx="0" presStyleCnt="2"/>
      <dgm:spPr/>
      <dgm:t>
        <a:bodyPr/>
        <a:lstStyle/>
        <a:p>
          <a:endParaRPr lang="sv-SE"/>
        </a:p>
      </dgm:t>
    </dgm:pt>
    <dgm:pt modelId="{D6A4541D-47EF-4D09-9AD2-E27D95B96441}" type="pres">
      <dgm:prSet presAssocID="{8EA69CD8-0DCE-46BE-A402-8BA7B39EAF57}" presName="root2" presStyleCnt="0"/>
      <dgm:spPr/>
    </dgm:pt>
    <dgm:pt modelId="{AE98616D-D400-4DCA-B9B7-0ADE6C3BC49B}" type="pres">
      <dgm:prSet presAssocID="{8EA69CD8-0DCE-46BE-A402-8BA7B39EAF57}" presName="LevelTwoTextNode" presStyleLbl="node2" presStyleIdx="0" presStyleCnt="2" custScaleY="128018" custLinFactNeighborY="31212">
        <dgm:presLayoutVars>
          <dgm:chPref val="3"/>
        </dgm:presLayoutVars>
      </dgm:prSet>
      <dgm:spPr/>
      <dgm:t>
        <a:bodyPr/>
        <a:lstStyle/>
        <a:p>
          <a:endParaRPr lang="sv-SE"/>
        </a:p>
      </dgm:t>
    </dgm:pt>
    <dgm:pt modelId="{856B73AB-0BFC-47A2-BB6D-69B7FBBA96A3}" type="pres">
      <dgm:prSet presAssocID="{8EA69CD8-0DCE-46BE-A402-8BA7B39EAF57}" presName="level3hierChild" presStyleCnt="0"/>
      <dgm:spPr/>
    </dgm:pt>
    <dgm:pt modelId="{D13347C2-6E8A-4DCC-A567-878245398A03}" type="pres">
      <dgm:prSet presAssocID="{D5B273CB-1F79-4E3E-AF8C-2FE56D0EA199}" presName="conn2-1" presStyleLbl="parChTrans1D3" presStyleIdx="0" presStyleCnt="4"/>
      <dgm:spPr/>
      <dgm:t>
        <a:bodyPr/>
        <a:lstStyle/>
        <a:p>
          <a:endParaRPr lang="sv-SE"/>
        </a:p>
      </dgm:t>
    </dgm:pt>
    <dgm:pt modelId="{666642EA-E8C2-4542-A341-169A3BFD6FCC}" type="pres">
      <dgm:prSet presAssocID="{D5B273CB-1F79-4E3E-AF8C-2FE56D0EA199}" presName="connTx" presStyleLbl="parChTrans1D3" presStyleIdx="0" presStyleCnt="4"/>
      <dgm:spPr/>
      <dgm:t>
        <a:bodyPr/>
        <a:lstStyle/>
        <a:p>
          <a:endParaRPr lang="sv-SE"/>
        </a:p>
      </dgm:t>
    </dgm:pt>
    <dgm:pt modelId="{BFAA48B3-E452-4BA9-AF11-DBA1029336B2}" type="pres">
      <dgm:prSet presAssocID="{97D56C4B-8527-49BB-9D65-10001F8F8E82}" presName="root2" presStyleCnt="0"/>
      <dgm:spPr/>
    </dgm:pt>
    <dgm:pt modelId="{C42DB7FE-F802-4493-8DE2-90DBD850CDF4}" type="pres">
      <dgm:prSet presAssocID="{97D56C4B-8527-49BB-9D65-10001F8F8E82}" presName="LevelTwoTextNode" presStyleLbl="node3" presStyleIdx="0" presStyleCnt="4">
        <dgm:presLayoutVars>
          <dgm:chPref val="3"/>
        </dgm:presLayoutVars>
      </dgm:prSet>
      <dgm:spPr/>
      <dgm:t>
        <a:bodyPr/>
        <a:lstStyle/>
        <a:p>
          <a:endParaRPr lang="sv-SE"/>
        </a:p>
      </dgm:t>
    </dgm:pt>
    <dgm:pt modelId="{EF3A998D-A0B6-4E81-8932-31AFE6705B7E}" type="pres">
      <dgm:prSet presAssocID="{97D56C4B-8527-49BB-9D65-10001F8F8E82}" presName="level3hierChild" presStyleCnt="0"/>
      <dgm:spPr/>
    </dgm:pt>
    <dgm:pt modelId="{9A2EB19E-5E10-4090-ABC6-2E5318B66020}" type="pres">
      <dgm:prSet presAssocID="{C274844D-9E6D-478C-B3A6-7878FA6B8268}" presName="conn2-1" presStyleLbl="parChTrans1D2" presStyleIdx="1" presStyleCnt="2"/>
      <dgm:spPr/>
      <dgm:t>
        <a:bodyPr/>
        <a:lstStyle/>
        <a:p>
          <a:endParaRPr lang="sv-SE"/>
        </a:p>
      </dgm:t>
    </dgm:pt>
    <dgm:pt modelId="{BE2C4ABB-E8AB-4655-AD6F-05D372716687}" type="pres">
      <dgm:prSet presAssocID="{C274844D-9E6D-478C-B3A6-7878FA6B8268}" presName="connTx" presStyleLbl="parChTrans1D2" presStyleIdx="1" presStyleCnt="2"/>
      <dgm:spPr/>
      <dgm:t>
        <a:bodyPr/>
        <a:lstStyle/>
        <a:p>
          <a:endParaRPr lang="sv-SE"/>
        </a:p>
      </dgm:t>
    </dgm:pt>
    <dgm:pt modelId="{AB4475B8-2FD2-4B0D-A323-760D471C8DCB}" type="pres">
      <dgm:prSet presAssocID="{FA800260-93BA-4684-850A-513CD4474EA4}" presName="root2" presStyleCnt="0"/>
      <dgm:spPr/>
    </dgm:pt>
    <dgm:pt modelId="{5532DC8B-E6D3-4898-A2CA-75B02514B657}" type="pres">
      <dgm:prSet presAssocID="{FA800260-93BA-4684-850A-513CD4474EA4}" presName="LevelTwoTextNode" presStyleLbl="node2" presStyleIdx="1" presStyleCnt="2" custScaleY="119702" custLinFactNeighborY="-9445">
        <dgm:presLayoutVars>
          <dgm:chPref val="3"/>
        </dgm:presLayoutVars>
      </dgm:prSet>
      <dgm:spPr/>
      <dgm:t>
        <a:bodyPr/>
        <a:lstStyle/>
        <a:p>
          <a:endParaRPr lang="sv-SE"/>
        </a:p>
      </dgm:t>
    </dgm:pt>
    <dgm:pt modelId="{DB64CDA4-B074-40FF-9218-DA7F6297E7DA}" type="pres">
      <dgm:prSet presAssocID="{FA800260-93BA-4684-850A-513CD4474EA4}" presName="level3hierChild" presStyleCnt="0"/>
      <dgm:spPr/>
    </dgm:pt>
    <dgm:pt modelId="{F70B5977-6E8D-4105-9EA4-767E78309CAE}" type="pres">
      <dgm:prSet presAssocID="{85DAAB57-9D03-4F13-ACA2-FFBE0BF62BC3}" presName="conn2-1" presStyleLbl="parChTrans1D3" presStyleIdx="1" presStyleCnt="4"/>
      <dgm:spPr/>
      <dgm:t>
        <a:bodyPr/>
        <a:lstStyle/>
        <a:p>
          <a:endParaRPr lang="sv-SE"/>
        </a:p>
      </dgm:t>
    </dgm:pt>
    <dgm:pt modelId="{65E15D42-74DB-4F62-A4BB-D81E887B4199}" type="pres">
      <dgm:prSet presAssocID="{85DAAB57-9D03-4F13-ACA2-FFBE0BF62BC3}" presName="connTx" presStyleLbl="parChTrans1D3" presStyleIdx="1" presStyleCnt="4"/>
      <dgm:spPr/>
      <dgm:t>
        <a:bodyPr/>
        <a:lstStyle/>
        <a:p>
          <a:endParaRPr lang="sv-SE"/>
        </a:p>
      </dgm:t>
    </dgm:pt>
    <dgm:pt modelId="{32C85266-7D19-477A-AFEF-544FFC5705BB}" type="pres">
      <dgm:prSet presAssocID="{EDE8576E-3A54-41EB-A90F-0A799C867DA7}" presName="root2" presStyleCnt="0"/>
      <dgm:spPr/>
    </dgm:pt>
    <dgm:pt modelId="{EC4B87E7-9C4C-4ED7-BDFE-79000026C6B0}" type="pres">
      <dgm:prSet presAssocID="{EDE8576E-3A54-41EB-A90F-0A799C867DA7}" presName="LevelTwoTextNode" presStyleLbl="node3" presStyleIdx="1" presStyleCnt="4">
        <dgm:presLayoutVars>
          <dgm:chPref val="3"/>
        </dgm:presLayoutVars>
      </dgm:prSet>
      <dgm:spPr/>
      <dgm:t>
        <a:bodyPr/>
        <a:lstStyle/>
        <a:p>
          <a:endParaRPr lang="sv-SE"/>
        </a:p>
      </dgm:t>
    </dgm:pt>
    <dgm:pt modelId="{39368503-9E74-4374-B047-81543B585A1B}" type="pres">
      <dgm:prSet presAssocID="{EDE8576E-3A54-41EB-A90F-0A799C867DA7}" presName="level3hierChild" presStyleCnt="0"/>
      <dgm:spPr/>
    </dgm:pt>
    <dgm:pt modelId="{2705102A-AEAD-485E-AF6E-81268D2FD0C2}" type="pres">
      <dgm:prSet presAssocID="{FE46191D-07C7-4584-A11B-D0719AFF7073}" presName="conn2-1" presStyleLbl="parChTrans1D3" presStyleIdx="2" presStyleCnt="4"/>
      <dgm:spPr/>
      <dgm:t>
        <a:bodyPr/>
        <a:lstStyle/>
        <a:p>
          <a:endParaRPr lang="sv-SE"/>
        </a:p>
      </dgm:t>
    </dgm:pt>
    <dgm:pt modelId="{6AC21C19-786A-49DF-985F-1568D50DAB1F}" type="pres">
      <dgm:prSet presAssocID="{FE46191D-07C7-4584-A11B-D0719AFF7073}" presName="connTx" presStyleLbl="parChTrans1D3" presStyleIdx="2" presStyleCnt="4"/>
      <dgm:spPr/>
      <dgm:t>
        <a:bodyPr/>
        <a:lstStyle/>
        <a:p>
          <a:endParaRPr lang="sv-SE"/>
        </a:p>
      </dgm:t>
    </dgm:pt>
    <dgm:pt modelId="{AEE76ACE-65BE-4493-A4A9-3D4D462D2BDE}" type="pres">
      <dgm:prSet presAssocID="{E8809334-E0F4-498B-9C6D-CC4A14714D59}" presName="root2" presStyleCnt="0"/>
      <dgm:spPr/>
    </dgm:pt>
    <dgm:pt modelId="{44D4D691-9BBE-4115-960D-592CE1199BE2}" type="pres">
      <dgm:prSet presAssocID="{E8809334-E0F4-498B-9C6D-CC4A14714D59}" presName="LevelTwoTextNode" presStyleLbl="node3" presStyleIdx="2" presStyleCnt="4">
        <dgm:presLayoutVars>
          <dgm:chPref val="3"/>
        </dgm:presLayoutVars>
      </dgm:prSet>
      <dgm:spPr/>
      <dgm:t>
        <a:bodyPr/>
        <a:lstStyle/>
        <a:p>
          <a:endParaRPr lang="sv-SE"/>
        </a:p>
      </dgm:t>
    </dgm:pt>
    <dgm:pt modelId="{85C721D3-1653-4117-91DE-C4AE88E27135}" type="pres">
      <dgm:prSet presAssocID="{E8809334-E0F4-498B-9C6D-CC4A14714D59}" presName="level3hierChild" presStyleCnt="0"/>
      <dgm:spPr/>
    </dgm:pt>
    <dgm:pt modelId="{68277A18-F357-4782-85E3-1AE99314E304}" type="pres">
      <dgm:prSet presAssocID="{AD2B4A4D-AB1E-4780-8430-0A3E080E4405}" presName="conn2-1" presStyleLbl="parChTrans1D3" presStyleIdx="3" presStyleCnt="4"/>
      <dgm:spPr/>
      <dgm:t>
        <a:bodyPr/>
        <a:lstStyle/>
        <a:p>
          <a:endParaRPr lang="sv-SE"/>
        </a:p>
      </dgm:t>
    </dgm:pt>
    <dgm:pt modelId="{CCAACB7A-521C-4F6A-B1FD-74ED609D40E7}" type="pres">
      <dgm:prSet presAssocID="{AD2B4A4D-AB1E-4780-8430-0A3E080E4405}" presName="connTx" presStyleLbl="parChTrans1D3" presStyleIdx="3" presStyleCnt="4"/>
      <dgm:spPr/>
      <dgm:t>
        <a:bodyPr/>
        <a:lstStyle/>
        <a:p>
          <a:endParaRPr lang="sv-SE"/>
        </a:p>
      </dgm:t>
    </dgm:pt>
    <dgm:pt modelId="{BDE3B947-6611-4089-BF7B-B90048A37A93}" type="pres">
      <dgm:prSet presAssocID="{78921F5E-A57C-47B5-A70D-7BE553E07351}" presName="root2" presStyleCnt="0"/>
      <dgm:spPr/>
    </dgm:pt>
    <dgm:pt modelId="{A591D5B9-4144-485C-B76C-44D55F2435FF}" type="pres">
      <dgm:prSet presAssocID="{78921F5E-A57C-47B5-A70D-7BE553E07351}" presName="LevelTwoTextNode" presStyleLbl="node3" presStyleIdx="3" presStyleCnt="4">
        <dgm:presLayoutVars>
          <dgm:chPref val="3"/>
        </dgm:presLayoutVars>
      </dgm:prSet>
      <dgm:spPr/>
      <dgm:t>
        <a:bodyPr/>
        <a:lstStyle/>
        <a:p>
          <a:endParaRPr lang="sv-SE"/>
        </a:p>
      </dgm:t>
    </dgm:pt>
    <dgm:pt modelId="{537509CD-8E38-4095-9916-CE7092D5F056}" type="pres">
      <dgm:prSet presAssocID="{78921F5E-A57C-47B5-A70D-7BE553E07351}" presName="level3hierChild" presStyleCnt="0"/>
      <dgm:spPr/>
    </dgm:pt>
  </dgm:ptLst>
  <dgm:cxnLst>
    <dgm:cxn modelId="{7BC4557F-7775-4E34-A712-2757DFE949E0}" type="presOf" srcId="{4DA63794-1C6F-4BA5-BF13-A14C46EC64A7}" destId="{6B83B1E7-10D1-4D17-B945-DA2A9DFCA2D3}" srcOrd="0" destOrd="0" presId="urn:microsoft.com/office/officeart/2005/8/layout/hierarchy2"/>
    <dgm:cxn modelId="{11818D16-9507-46B7-B2AF-4B7096909C5F}" type="presOf" srcId="{A1364DB9-47C8-4AD0-97FB-D729549A424A}" destId="{008753F5-BC25-4129-86FC-6989D817CC41}" srcOrd="1" destOrd="0" presId="urn:microsoft.com/office/officeart/2005/8/layout/hierarchy2"/>
    <dgm:cxn modelId="{B6E351C2-F6CB-4A6F-BA9D-727A12E05511}" srcId="{FA800260-93BA-4684-850A-513CD4474EA4}" destId="{EDE8576E-3A54-41EB-A90F-0A799C867DA7}" srcOrd="0" destOrd="0" parTransId="{85DAAB57-9D03-4F13-ACA2-FFBE0BF62BC3}" sibTransId="{1088A6D0-176F-4FD9-8C22-FB5FF9905A6C}"/>
    <dgm:cxn modelId="{9FA5EFAE-552F-4843-8BE4-EB2A0EC09E15}" type="presOf" srcId="{85DAAB57-9D03-4F13-ACA2-FFBE0BF62BC3}" destId="{65E15D42-74DB-4F62-A4BB-D81E887B4199}" srcOrd="1" destOrd="0" presId="urn:microsoft.com/office/officeart/2005/8/layout/hierarchy2"/>
    <dgm:cxn modelId="{BA37CF68-1C2B-40D7-9396-437C96681DDD}" srcId="{FA800260-93BA-4684-850A-513CD4474EA4}" destId="{78921F5E-A57C-47B5-A70D-7BE553E07351}" srcOrd="2" destOrd="0" parTransId="{AD2B4A4D-AB1E-4780-8430-0A3E080E4405}" sibTransId="{B88ACDF8-3594-477F-817A-93374A7C701B}"/>
    <dgm:cxn modelId="{2DADECDC-9CE3-48DB-93C4-0685446ABB2D}" type="presOf" srcId="{E8809334-E0F4-498B-9C6D-CC4A14714D59}" destId="{44D4D691-9BBE-4115-960D-592CE1199BE2}" srcOrd="0" destOrd="0" presId="urn:microsoft.com/office/officeart/2005/8/layout/hierarchy2"/>
    <dgm:cxn modelId="{9C19A887-F255-488F-8AB2-7754CCA00336}" type="presOf" srcId="{EDE8576E-3A54-41EB-A90F-0A799C867DA7}" destId="{EC4B87E7-9C4C-4ED7-BDFE-79000026C6B0}" srcOrd="0" destOrd="0" presId="urn:microsoft.com/office/officeart/2005/8/layout/hierarchy2"/>
    <dgm:cxn modelId="{795CD685-19D6-4301-9A88-6252878F7499}" type="presOf" srcId="{AD2B4A4D-AB1E-4780-8430-0A3E080E4405}" destId="{CCAACB7A-521C-4F6A-B1FD-74ED609D40E7}" srcOrd="1" destOrd="0" presId="urn:microsoft.com/office/officeart/2005/8/layout/hierarchy2"/>
    <dgm:cxn modelId="{BFF2BB32-50F0-4EA5-94E4-BE9D3DB26A0A}" type="presOf" srcId="{85DAAB57-9D03-4F13-ACA2-FFBE0BF62BC3}" destId="{F70B5977-6E8D-4105-9EA4-767E78309CAE}" srcOrd="0" destOrd="0" presId="urn:microsoft.com/office/officeart/2005/8/layout/hierarchy2"/>
    <dgm:cxn modelId="{4DA1BC30-C7A7-4CBF-BD61-2DD620DC893D}" type="presOf" srcId="{FE46191D-07C7-4584-A11B-D0719AFF7073}" destId="{6AC21C19-786A-49DF-985F-1568D50DAB1F}" srcOrd="1" destOrd="0" presId="urn:microsoft.com/office/officeart/2005/8/layout/hierarchy2"/>
    <dgm:cxn modelId="{F6287A7F-7A0A-44F2-8903-A23D68DBDA37}" type="presOf" srcId="{ADDE1291-0BF6-4F17-B91B-2B5DE87F39B3}" destId="{07289DA0-1CD6-41F0-BA83-B8BF5208AD7B}" srcOrd="0" destOrd="0" presId="urn:microsoft.com/office/officeart/2005/8/layout/hierarchy2"/>
    <dgm:cxn modelId="{568D7C03-CE83-466F-A686-A035E322F6B4}" type="presOf" srcId="{8EA69CD8-0DCE-46BE-A402-8BA7B39EAF57}" destId="{AE98616D-D400-4DCA-B9B7-0ADE6C3BC49B}" srcOrd="0" destOrd="0" presId="urn:microsoft.com/office/officeart/2005/8/layout/hierarchy2"/>
    <dgm:cxn modelId="{570543F9-C39A-4AF0-B8B6-7E876A4EFCE5}" srcId="{ADDE1291-0BF6-4F17-B91B-2B5DE87F39B3}" destId="{4DA63794-1C6F-4BA5-BF13-A14C46EC64A7}" srcOrd="0" destOrd="0" parTransId="{0795C943-9F0E-4AFE-9D29-2626D2760E6B}" sibTransId="{0A454E6A-46B3-475F-937E-549AF9620E1E}"/>
    <dgm:cxn modelId="{A199FB1D-0994-4A79-BBFC-3B43AC4028AB}" type="presOf" srcId="{C274844D-9E6D-478C-B3A6-7878FA6B8268}" destId="{9A2EB19E-5E10-4090-ABC6-2E5318B66020}" srcOrd="0" destOrd="0" presId="urn:microsoft.com/office/officeart/2005/8/layout/hierarchy2"/>
    <dgm:cxn modelId="{A7DF585B-E132-449D-848B-1DD4D1F43029}" type="presOf" srcId="{D5B273CB-1F79-4E3E-AF8C-2FE56D0EA199}" destId="{666642EA-E8C2-4542-A341-169A3BFD6FCC}" srcOrd="1" destOrd="0" presId="urn:microsoft.com/office/officeart/2005/8/layout/hierarchy2"/>
    <dgm:cxn modelId="{C7576859-6883-4B34-8AD7-5D2A5930DAFD}" type="presOf" srcId="{FE46191D-07C7-4584-A11B-D0719AFF7073}" destId="{2705102A-AEAD-485E-AF6E-81268D2FD0C2}" srcOrd="0" destOrd="0" presId="urn:microsoft.com/office/officeart/2005/8/layout/hierarchy2"/>
    <dgm:cxn modelId="{F420B4CD-88EA-4971-947A-98F478A53F21}" type="presOf" srcId="{D5B273CB-1F79-4E3E-AF8C-2FE56D0EA199}" destId="{D13347C2-6E8A-4DCC-A567-878245398A03}" srcOrd="0" destOrd="0" presId="urn:microsoft.com/office/officeart/2005/8/layout/hierarchy2"/>
    <dgm:cxn modelId="{A7D0527A-CEC6-4190-9609-6E82FC3D1B5C}" type="presOf" srcId="{C274844D-9E6D-478C-B3A6-7878FA6B8268}" destId="{BE2C4ABB-E8AB-4655-AD6F-05D372716687}" srcOrd="1" destOrd="0" presId="urn:microsoft.com/office/officeart/2005/8/layout/hierarchy2"/>
    <dgm:cxn modelId="{0C51F473-F607-470B-908A-E3B44C99F289}" srcId="{4DA63794-1C6F-4BA5-BF13-A14C46EC64A7}" destId="{FA800260-93BA-4684-850A-513CD4474EA4}" srcOrd="1" destOrd="0" parTransId="{C274844D-9E6D-478C-B3A6-7878FA6B8268}" sibTransId="{F56E226C-181B-47FF-B55D-E35731A48679}"/>
    <dgm:cxn modelId="{F25B90CD-E070-4900-98AF-D6A6BD341F60}" srcId="{8EA69CD8-0DCE-46BE-A402-8BA7B39EAF57}" destId="{97D56C4B-8527-49BB-9D65-10001F8F8E82}" srcOrd="0" destOrd="0" parTransId="{D5B273CB-1F79-4E3E-AF8C-2FE56D0EA199}" sibTransId="{27919A24-6E42-4BF0-AB55-1091CE558E6F}"/>
    <dgm:cxn modelId="{5C1FC46F-1BCB-4F54-B3E9-6193789BC107}" srcId="{4DA63794-1C6F-4BA5-BF13-A14C46EC64A7}" destId="{8EA69CD8-0DCE-46BE-A402-8BA7B39EAF57}" srcOrd="0" destOrd="0" parTransId="{A1364DB9-47C8-4AD0-97FB-D729549A424A}" sibTransId="{8345DE38-2484-4B51-80F1-C49FECB26088}"/>
    <dgm:cxn modelId="{D31C5917-9CA8-466C-A608-E7DABFF4603E}" srcId="{FA800260-93BA-4684-850A-513CD4474EA4}" destId="{E8809334-E0F4-498B-9C6D-CC4A14714D59}" srcOrd="1" destOrd="0" parTransId="{FE46191D-07C7-4584-A11B-D0719AFF7073}" sibTransId="{D9B44833-A565-4345-8C93-3866431E510F}"/>
    <dgm:cxn modelId="{AB336C26-CF3A-43F5-9735-EDBD381A5EFD}" type="presOf" srcId="{FA800260-93BA-4684-850A-513CD4474EA4}" destId="{5532DC8B-E6D3-4898-A2CA-75B02514B657}" srcOrd="0" destOrd="0" presId="urn:microsoft.com/office/officeart/2005/8/layout/hierarchy2"/>
    <dgm:cxn modelId="{A8656F06-C7BF-4A73-9782-0B7BE04079AB}" type="presOf" srcId="{A1364DB9-47C8-4AD0-97FB-D729549A424A}" destId="{0308D6A1-2AD2-4565-8247-A202B564CE62}" srcOrd="0" destOrd="0" presId="urn:microsoft.com/office/officeart/2005/8/layout/hierarchy2"/>
    <dgm:cxn modelId="{0856A4A6-DBE5-4942-9AE3-DB86BC65BCA4}" type="presOf" srcId="{97D56C4B-8527-49BB-9D65-10001F8F8E82}" destId="{C42DB7FE-F802-4493-8DE2-90DBD850CDF4}" srcOrd="0" destOrd="0" presId="urn:microsoft.com/office/officeart/2005/8/layout/hierarchy2"/>
    <dgm:cxn modelId="{D0156D08-9367-4F68-9921-CBD92BA97B28}" type="presOf" srcId="{AD2B4A4D-AB1E-4780-8430-0A3E080E4405}" destId="{68277A18-F357-4782-85E3-1AE99314E304}" srcOrd="0" destOrd="0" presId="urn:microsoft.com/office/officeart/2005/8/layout/hierarchy2"/>
    <dgm:cxn modelId="{1886BE2C-8967-4308-9C7A-9917E7DCE163}" type="presOf" srcId="{78921F5E-A57C-47B5-A70D-7BE553E07351}" destId="{A591D5B9-4144-485C-B76C-44D55F2435FF}" srcOrd="0" destOrd="0" presId="urn:microsoft.com/office/officeart/2005/8/layout/hierarchy2"/>
    <dgm:cxn modelId="{9F38D5F2-1286-420D-B132-64ADBBFD8A44}" type="presParOf" srcId="{07289DA0-1CD6-41F0-BA83-B8BF5208AD7B}" destId="{014A5C4C-DC93-4683-B50F-4BC57C866B79}" srcOrd="0" destOrd="0" presId="urn:microsoft.com/office/officeart/2005/8/layout/hierarchy2"/>
    <dgm:cxn modelId="{FCDCFF97-E7BC-42BD-B286-150CFB3B9798}" type="presParOf" srcId="{014A5C4C-DC93-4683-B50F-4BC57C866B79}" destId="{6B83B1E7-10D1-4D17-B945-DA2A9DFCA2D3}" srcOrd="0" destOrd="0" presId="urn:microsoft.com/office/officeart/2005/8/layout/hierarchy2"/>
    <dgm:cxn modelId="{D3CDD3EC-211D-453C-912C-C401DEB1E0DB}" type="presParOf" srcId="{014A5C4C-DC93-4683-B50F-4BC57C866B79}" destId="{70E8C73E-80F6-4FDF-9270-FA3DACB61514}" srcOrd="1" destOrd="0" presId="urn:microsoft.com/office/officeart/2005/8/layout/hierarchy2"/>
    <dgm:cxn modelId="{0BE19094-3868-4DD7-A6C1-D74267E5E5CB}" type="presParOf" srcId="{70E8C73E-80F6-4FDF-9270-FA3DACB61514}" destId="{0308D6A1-2AD2-4565-8247-A202B564CE62}" srcOrd="0" destOrd="0" presId="urn:microsoft.com/office/officeart/2005/8/layout/hierarchy2"/>
    <dgm:cxn modelId="{BDD429BF-143C-46D4-9EA9-9FDCA202F136}" type="presParOf" srcId="{0308D6A1-2AD2-4565-8247-A202B564CE62}" destId="{008753F5-BC25-4129-86FC-6989D817CC41}" srcOrd="0" destOrd="0" presId="urn:microsoft.com/office/officeart/2005/8/layout/hierarchy2"/>
    <dgm:cxn modelId="{8D93829D-9D04-40A4-9322-F43F703C5B08}" type="presParOf" srcId="{70E8C73E-80F6-4FDF-9270-FA3DACB61514}" destId="{D6A4541D-47EF-4D09-9AD2-E27D95B96441}" srcOrd="1" destOrd="0" presId="urn:microsoft.com/office/officeart/2005/8/layout/hierarchy2"/>
    <dgm:cxn modelId="{2D470DDF-69DC-45E9-8E1C-FB604E211F8B}" type="presParOf" srcId="{D6A4541D-47EF-4D09-9AD2-E27D95B96441}" destId="{AE98616D-D400-4DCA-B9B7-0ADE6C3BC49B}" srcOrd="0" destOrd="0" presId="urn:microsoft.com/office/officeart/2005/8/layout/hierarchy2"/>
    <dgm:cxn modelId="{C3551E62-7C73-4D2D-873F-07045E4B2515}" type="presParOf" srcId="{D6A4541D-47EF-4D09-9AD2-E27D95B96441}" destId="{856B73AB-0BFC-47A2-BB6D-69B7FBBA96A3}" srcOrd="1" destOrd="0" presId="urn:microsoft.com/office/officeart/2005/8/layout/hierarchy2"/>
    <dgm:cxn modelId="{F2767272-115D-4051-828E-DCE62FF8B98F}" type="presParOf" srcId="{856B73AB-0BFC-47A2-BB6D-69B7FBBA96A3}" destId="{D13347C2-6E8A-4DCC-A567-878245398A03}" srcOrd="0" destOrd="0" presId="urn:microsoft.com/office/officeart/2005/8/layout/hierarchy2"/>
    <dgm:cxn modelId="{2CD88E23-9B95-447E-B02E-DC3EC2A09137}" type="presParOf" srcId="{D13347C2-6E8A-4DCC-A567-878245398A03}" destId="{666642EA-E8C2-4542-A341-169A3BFD6FCC}" srcOrd="0" destOrd="0" presId="urn:microsoft.com/office/officeart/2005/8/layout/hierarchy2"/>
    <dgm:cxn modelId="{54CDE643-54D7-4420-985A-FE7114307F5E}" type="presParOf" srcId="{856B73AB-0BFC-47A2-BB6D-69B7FBBA96A3}" destId="{BFAA48B3-E452-4BA9-AF11-DBA1029336B2}" srcOrd="1" destOrd="0" presId="urn:microsoft.com/office/officeart/2005/8/layout/hierarchy2"/>
    <dgm:cxn modelId="{C7776854-512D-48BF-A9CB-74B5BBC3E1CC}" type="presParOf" srcId="{BFAA48B3-E452-4BA9-AF11-DBA1029336B2}" destId="{C42DB7FE-F802-4493-8DE2-90DBD850CDF4}" srcOrd="0" destOrd="0" presId="urn:microsoft.com/office/officeart/2005/8/layout/hierarchy2"/>
    <dgm:cxn modelId="{064098D3-F208-4048-A161-47BD2CDB341C}" type="presParOf" srcId="{BFAA48B3-E452-4BA9-AF11-DBA1029336B2}" destId="{EF3A998D-A0B6-4E81-8932-31AFE6705B7E}" srcOrd="1" destOrd="0" presId="urn:microsoft.com/office/officeart/2005/8/layout/hierarchy2"/>
    <dgm:cxn modelId="{598CD249-C149-4975-8088-25FCB2CD1301}" type="presParOf" srcId="{70E8C73E-80F6-4FDF-9270-FA3DACB61514}" destId="{9A2EB19E-5E10-4090-ABC6-2E5318B66020}" srcOrd="2" destOrd="0" presId="urn:microsoft.com/office/officeart/2005/8/layout/hierarchy2"/>
    <dgm:cxn modelId="{5E9BD2F9-C97F-4960-A68C-2FD620F60A29}" type="presParOf" srcId="{9A2EB19E-5E10-4090-ABC6-2E5318B66020}" destId="{BE2C4ABB-E8AB-4655-AD6F-05D372716687}" srcOrd="0" destOrd="0" presId="urn:microsoft.com/office/officeart/2005/8/layout/hierarchy2"/>
    <dgm:cxn modelId="{C7EB6DE9-1FDF-4E79-9E95-B7744736F6BE}" type="presParOf" srcId="{70E8C73E-80F6-4FDF-9270-FA3DACB61514}" destId="{AB4475B8-2FD2-4B0D-A323-760D471C8DCB}" srcOrd="3" destOrd="0" presId="urn:microsoft.com/office/officeart/2005/8/layout/hierarchy2"/>
    <dgm:cxn modelId="{28D2563C-5CEF-486E-8E47-464BF2658CCB}" type="presParOf" srcId="{AB4475B8-2FD2-4B0D-A323-760D471C8DCB}" destId="{5532DC8B-E6D3-4898-A2CA-75B02514B657}" srcOrd="0" destOrd="0" presId="urn:microsoft.com/office/officeart/2005/8/layout/hierarchy2"/>
    <dgm:cxn modelId="{3A1B2DDF-ABDF-4A3F-BF22-AEFBB5E1A0A6}" type="presParOf" srcId="{AB4475B8-2FD2-4B0D-A323-760D471C8DCB}" destId="{DB64CDA4-B074-40FF-9218-DA7F6297E7DA}" srcOrd="1" destOrd="0" presId="urn:microsoft.com/office/officeart/2005/8/layout/hierarchy2"/>
    <dgm:cxn modelId="{BA5E3560-382E-4214-8677-3F9111C24C49}" type="presParOf" srcId="{DB64CDA4-B074-40FF-9218-DA7F6297E7DA}" destId="{F70B5977-6E8D-4105-9EA4-767E78309CAE}" srcOrd="0" destOrd="0" presId="urn:microsoft.com/office/officeart/2005/8/layout/hierarchy2"/>
    <dgm:cxn modelId="{DEB1C255-FBAA-4E08-9D8C-B9810A02526D}" type="presParOf" srcId="{F70B5977-6E8D-4105-9EA4-767E78309CAE}" destId="{65E15D42-74DB-4F62-A4BB-D81E887B4199}" srcOrd="0" destOrd="0" presId="urn:microsoft.com/office/officeart/2005/8/layout/hierarchy2"/>
    <dgm:cxn modelId="{2E99BE0B-22CA-44DD-BE87-C641CBB4E898}" type="presParOf" srcId="{DB64CDA4-B074-40FF-9218-DA7F6297E7DA}" destId="{32C85266-7D19-477A-AFEF-544FFC5705BB}" srcOrd="1" destOrd="0" presId="urn:microsoft.com/office/officeart/2005/8/layout/hierarchy2"/>
    <dgm:cxn modelId="{ACD43F88-0842-4150-B512-196375696B2C}" type="presParOf" srcId="{32C85266-7D19-477A-AFEF-544FFC5705BB}" destId="{EC4B87E7-9C4C-4ED7-BDFE-79000026C6B0}" srcOrd="0" destOrd="0" presId="urn:microsoft.com/office/officeart/2005/8/layout/hierarchy2"/>
    <dgm:cxn modelId="{8A246724-E9C2-4054-A802-BEEB3C8B8835}" type="presParOf" srcId="{32C85266-7D19-477A-AFEF-544FFC5705BB}" destId="{39368503-9E74-4374-B047-81543B585A1B}" srcOrd="1" destOrd="0" presId="urn:microsoft.com/office/officeart/2005/8/layout/hierarchy2"/>
    <dgm:cxn modelId="{C2AAD9E2-53E1-4364-9A1F-FB5BD74BE574}" type="presParOf" srcId="{DB64CDA4-B074-40FF-9218-DA7F6297E7DA}" destId="{2705102A-AEAD-485E-AF6E-81268D2FD0C2}" srcOrd="2" destOrd="0" presId="urn:microsoft.com/office/officeart/2005/8/layout/hierarchy2"/>
    <dgm:cxn modelId="{13D2D895-A47E-4D07-8794-D1FC325061D0}" type="presParOf" srcId="{2705102A-AEAD-485E-AF6E-81268D2FD0C2}" destId="{6AC21C19-786A-49DF-985F-1568D50DAB1F}" srcOrd="0" destOrd="0" presId="urn:microsoft.com/office/officeart/2005/8/layout/hierarchy2"/>
    <dgm:cxn modelId="{747B7512-0BE1-4BD3-899B-90E599ECAD35}" type="presParOf" srcId="{DB64CDA4-B074-40FF-9218-DA7F6297E7DA}" destId="{AEE76ACE-65BE-4493-A4A9-3D4D462D2BDE}" srcOrd="3" destOrd="0" presId="urn:microsoft.com/office/officeart/2005/8/layout/hierarchy2"/>
    <dgm:cxn modelId="{7DD50C57-A8C4-413B-AE05-EF4B97042DA4}" type="presParOf" srcId="{AEE76ACE-65BE-4493-A4A9-3D4D462D2BDE}" destId="{44D4D691-9BBE-4115-960D-592CE1199BE2}" srcOrd="0" destOrd="0" presId="urn:microsoft.com/office/officeart/2005/8/layout/hierarchy2"/>
    <dgm:cxn modelId="{083D238C-1EE3-4B5F-AACD-FAEDCEC11AFA}" type="presParOf" srcId="{AEE76ACE-65BE-4493-A4A9-3D4D462D2BDE}" destId="{85C721D3-1653-4117-91DE-C4AE88E27135}" srcOrd="1" destOrd="0" presId="urn:microsoft.com/office/officeart/2005/8/layout/hierarchy2"/>
    <dgm:cxn modelId="{5AB5500E-3DCA-4F88-AE34-A8FB629EC85D}" type="presParOf" srcId="{DB64CDA4-B074-40FF-9218-DA7F6297E7DA}" destId="{68277A18-F357-4782-85E3-1AE99314E304}" srcOrd="4" destOrd="0" presId="urn:microsoft.com/office/officeart/2005/8/layout/hierarchy2"/>
    <dgm:cxn modelId="{E213628C-7682-4849-B731-051935D28761}" type="presParOf" srcId="{68277A18-F357-4782-85E3-1AE99314E304}" destId="{CCAACB7A-521C-4F6A-B1FD-74ED609D40E7}" srcOrd="0" destOrd="0" presId="urn:microsoft.com/office/officeart/2005/8/layout/hierarchy2"/>
    <dgm:cxn modelId="{F53FDDE4-7590-47D0-8A86-65C30D12EC05}" type="presParOf" srcId="{DB64CDA4-B074-40FF-9218-DA7F6297E7DA}" destId="{BDE3B947-6611-4089-BF7B-B90048A37A93}" srcOrd="5" destOrd="0" presId="urn:microsoft.com/office/officeart/2005/8/layout/hierarchy2"/>
    <dgm:cxn modelId="{FDFFFFA2-5806-4002-86FF-8ED43D55CC10}" type="presParOf" srcId="{BDE3B947-6611-4089-BF7B-B90048A37A93}" destId="{A591D5B9-4144-485C-B76C-44D55F2435FF}" srcOrd="0" destOrd="0" presId="urn:microsoft.com/office/officeart/2005/8/layout/hierarchy2"/>
    <dgm:cxn modelId="{E0DBC5E5-4096-4586-91E9-163316D5DB56}" type="presParOf" srcId="{BDE3B947-6611-4089-BF7B-B90048A37A93}" destId="{537509CD-8E38-4095-9916-CE7092D5F05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sv-SE"/>
          </a:p>
        </p:txBody>
      </p:sp>
      <p:sp>
        <p:nvSpPr>
          <p:cNvPr id="2150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359E6C86-7306-4114-BC86-970C8A89AF6A}" type="datetimeFigureOut">
              <a:rPr lang="sv-SE"/>
              <a:pPr/>
              <a:t>2018-11-12</a:t>
            </a:fld>
            <a:endParaRPr lang="sv-SE"/>
          </a:p>
        </p:txBody>
      </p:sp>
      <p:sp>
        <p:nvSpPr>
          <p:cNvPr id="2150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sv-SE"/>
          </a:p>
        </p:txBody>
      </p:sp>
      <p:sp>
        <p:nvSpPr>
          <p:cNvPr id="2150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3DDE5E3B-8DC5-444A-9930-FE95612872F4}" type="slidenum">
              <a:rPr lang="sv-SE"/>
              <a:pPr/>
              <a:t>‹#›</a:t>
            </a:fld>
            <a:endParaRPr lang="sv-SE"/>
          </a:p>
        </p:txBody>
      </p:sp>
    </p:spTree>
    <p:extLst>
      <p:ext uri="{BB962C8B-B14F-4D97-AF65-F5344CB8AC3E}">
        <p14:creationId xmlns:p14="http://schemas.microsoft.com/office/powerpoint/2010/main" val="3194306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22882A5F-DE82-4106-A0F9-14841A597628}" type="datetimeFigureOut">
              <a:rPr lang="sv-SE"/>
              <a:pPr>
                <a:defRPr/>
              </a:pPr>
              <a:t>2018-11-12</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B2B7710-651F-464A-B9ED-722519F63E00}" type="slidenum">
              <a:rPr lang="sv-SE"/>
              <a:pPr/>
              <a:t>‹#›</a:t>
            </a:fld>
            <a:endParaRPr lang="sv-SE"/>
          </a:p>
        </p:txBody>
      </p:sp>
    </p:spTree>
    <p:extLst>
      <p:ext uri="{BB962C8B-B14F-4D97-AF65-F5344CB8AC3E}">
        <p14:creationId xmlns:p14="http://schemas.microsoft.com/office/powerpoint/2010/main" val="38702036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smtClean="0"/>
          </a:p>
        </p:txBody>
      </p:sp>
    </p:spTree>
    <p:extLst>
      <p:ext uri="{BB962C8B-B14F-4D97-AF65-F5344CB8AC3E}">
        <p14:creationId xmlns:p14="http://schemas.microsoft.com/office/powerpoint/2010/main" val="1714823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a:bodyPr>
          <a:lstStyle/>
          <a:p>
            <a:r>
              <a:rPr lang="en-US" dirty="0" smtClean="0">
                <a:effectLst/>
              </a:rPr>
              <a:t>The Paris Agreement’s central aim is to strengthen the global response to the threat of climate change by keeping a global temperature rise this century well below 2 degrees Celsius above pre-industrial levels and to pursue efforts to limit the temperature increase even further to 1.5 degrees Celsius. The ultimate objective of the Convention is to stabilize GHG concentrations “at a level that would prevent dangerous anthropogenic (human-induced) interference with the climate system”. It also states “such a level should be achieved within a time frame sufficient to allow ecosystems to adapt naturally to climate change, to ensure that food production is not threatened, and to enable economic development to proceed in a sustainable manner”.</a:t>
            </a:r>
          </a:p>
          <a:p>
            <a:endParaRPr lang="sv-SE" dirty="0" smtClean="0">
              <a:effectLst/>
            </a:endParaRPr>
          </a:p>
          <a:p>
            <a:r>
              <a:rPr lang="en-US" dirty="0" smtClean="0">
                <a:effectLst/>
              </a:rPr>
              <a:t>Sweden aims to become one of the world’s first fossil-free welfare countries. Emissions will be reduced at the rate necessary for globally sustainable development. The transition must be effective and provide long-term rules. The</a:t>
            </a:r>
            <a:r>
              <a:rPr lang="en-US" baseline="0" dirty="0" smtClean="0">
                <a:effectLst/>
              </a:rPr>
              <a:t> </a:t>
            </a:r>
            <a:r>
              <a:rPr lang="en-US" dirty="0" smtClean="0"/>
              <a:t>long-term climate goal means that by 2045 at the latest Sweden will have no net emissions of greenhouse gases, according to a proposal b</a:t>
            </a:r>
            <a:r>
              <a:rPr lang="en-US" dirty="0" smtClean="0">
                <a:effectLst/>
              </a:rPr>
              <a:t>y the Parliamentary Cross party committee. </a:t>
            </a:r>
            <a:r>
              <a:rPr lang="en-US" dirty="0" smtClean="0"/>
              <a:t>In more precise terms, the long-term climate goal means that emissions from activities on Swedish territory will be cut by at least 85 per cent compared with emissions in 1990. To achieve net zero emissions, flexibility measures can be included.</a:t>
            </a:r>
          </a:p>
          <a:p>
            <a:pPr marL="0" indent="0">
              <a:buNone/>
            </a:pPr>
            <a:endParaRPr lang="sv-SE" dirty="0" smtClean="0"/>
          </a:p>
          <a:p>
            <a:pPr marL="0" indent="0">
              <a:buNone/>
            </a:pPr>
            <a:r>
              <a:rPr lang="en-US" dirty="0" smtClean="0"/>
              <a:t>By 2030 Sweden shall have an vehicle fleet that</a:t>
            </a:r>
            <a:r>
              <a:rPr lang="en-US" baseline="0" dirty="0" smtClean="0"/>
              <a:t> is independent of fossil fuels by 2030. This in interpreted as an </a:t>
            </a:r>
            <a:r>
              <a:rPr lang="en-US" dirty="0" smtClean="0"/>
              <a:t>reduction in emissions from the</a:t>
            </a:r>
            <a:r>
              <a:rPr lang="en-US" baseline="0" dirty="0" smtClean="0"/>
              <a:t> </a:t>
            </a:r>
            <a:r>
              <a:rPr lang="en-US" dirty="0" smtClean="0"/>
              <a:t>domestic transport sector (not including domestic air travel) of at least 70 per cent by 2030 compared with 2010</a:t>
            </a:r>
            <a:r>
              <a:rPr lang="en-US" smtClean="0"/>
              <a:t>. </a:t>
            </a:r>
            <a:endParaRPr lang="sv-SE"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A1BC2-E395-4EBB-BFC1-1BE258091403}"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9751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5625AEA-7C3F-4B3C-98DF-01681832CC5C}" type="slidenum">
              <a:rPr lang="sv-SE" smtClean="0">
                <a:solidFill>
                  <a:prstClr val="black"/>
                </a:solidFill>
              </a:rPr>
              <a:pPr/>
              <a:t>3</a:t>
            </a:fld>
            <a:endParaRPr lang="sv-SE">
              <a:solidFill>
                <a:prstClr val="black"/>
              </a:solidFill>
            </a:endParaRPr>
          </a:p>
        </p:txBody>
      </p:sp>
    </p:spTree>
    <p:extLst>
      <p:ext uri="{BB962C8B-B14F-4D97-AF65-F5344CB8AC3E}">
        <p14:creationId xmlns:p14="http://schemas.microsoft.com/office/powerpoint/2010/main" val="2817800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rtl="0"/>
            <a:r>
              <a:rPr lang="en-GB" noProof="0" dirty="0" smtClean="0"/>
              <a:t>The transport</a:t>
            </a:r>
            <a:r>
              <a:rPr lang="en-GB" baseline="0" noProof="0" dirty="0" smtClean="0"/>
              <a:t> system should be considered as </a:t>
            </a:r>
            <a:r>
              <a:rPr lang="en-GB" u="sng" baseline="0" noProof="0" dirty="0" smtClean="0"/>
              <a:t>one</a:t>
            </a:r>
            <a:r>
              <a:rPr lang="en-GB" baseline="0" noProof="0" dirty="0" smtClean="0"/>
              <a:t> integrated system. Different sub systems contributes in different way and depends on each other. It´s their common contribution that counts when it comes to the industry. Therefore each sub system has to develop and improve in order to make the total system better.</a:t>
            </a:r>
          </a:p>
          <a:p>
            <a:pPr rtl="0"/>
            <a:endParaRPr lang="en-GB" baseline="0" noProof="0" dirty="0" smtClean="0"/>
          </a:p>
          <a:p>
            <a:pPr rtl="0"/>
            <a:r>
              <a:rPr lang="en-GB" noProof="0" dirty="0" smtClean="0"/>
              <a:t>The road transport system is much longer and has more capacity than the railroad system. It carry more traffic</a:t>
            </a:r>
            <a:r>
              <a:rPr lang="en-GB" baseline="0" noProof="0" dirty="0" smtClean="0"/>
              <a:t>, transport more goods and it reaches all the way to the final destination.</a:t>
            </a:r>
            <a:r>
              <a:rPr lang="en-GB" noProof="0" dirty="0" smtClean="0"/>
              <a:t> </a:t>
            </a:r>
          </a:p>
          <a:p>
            <a:pPr rtl="0"/>
            <a:endParaRPr lang="en-GB" noProof="0" dirty="0" smtClean="0"/>
          </a:p>
          <a:p>
            <a:pPr rtl="0"/>
            <a:r>
              <a:rPr lang="en-GB" noProof="0" dirty="0" smtClean="0"/>
              <a:t>98 500 km State owned Roads (58 billion vehicle km) and 42 200 km municipality streets and Roads (24 billion vehicle km)</a:t>
            </a:r>
          </a:p>
          <a:p>
            <a:pPr rtl="0"/>
            <a:r>
              <a:rPr lang="en-GB" noProof="0" dirty="0" smtClean="0"/>
              <a:t>76 300 km private</a:t>
            </a:r>
            <a:r>
              <a:rPr lang="en-GB" baseline="0" noProof="0" dirty="0" smtClean="0"/>
              <a:t> Roads with state funding.</a:t>
            </a:r>
            <a:endParaRPr lang="en-GB" noProof="0" dirty="0" smtClean="0"/>
          </a:p>
          <a:p>
            <a:pPr rtl="0"/>
            <a:r>
              <a:rPr lang="en-GB" noProof="0" dirty="0" err="1" smtClean="0"/>
              <a:t>Totalt</a:t>
            </a:r>
            <a:r>
              <a:rPr lang="en-GB" noProof="0" dirty="0" smtClean="0"/>
              <a:t> 217 000 km (15 times</a:t>
            </a:r>
            <a:r>
              <a:rPr lang="en-GB" baseline="0" noProof="0" dirty="0" smtClean="0"/>
              <a:t> longer network than the corresponding railroads</a:t>
            </a:r>
            <a:r>
              <a:rPr lang="en-GB" noProof="0" dirty="0" smtClean="0"/>
              <a:t>)</a:t>
            </a:r>
          </a:p>
          <a:p>
            <a:pPr rtl="0"/>
            <a:endParaRPr lang="en-GB" noProof="0" dirty="0" smtClean="0"/>
          </a:p>
          <a:p>
            <a:pPr rtl="0"/>
            <a:r>
              <a:rPr lang="en-GB" noProof="0" dirty="0" smtClean="0"/>
              <a:t>14 100 km State owned railroad.</a:t>
            </a:r>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9DA1B29-E1F5-4264-8817-DD520813792D}"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677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a:bodyPr>
          <a:lstStyle/>
          <a:p>
            <a:endParaRPr lang="en-US" dirty="0">
              <a:latin typeface="Calibri" charset="0"/>
            </a:endParaRPr>
          </a:p>
        </p:txBody>
      </p:sp>
      <p:sp>
        <p:nvSpPr>
          <p:cNvPr id="4" name="Slide Number Placeholder 3"/>
          <p:cNvSpPr>
            <a:spLocks noGrp="1"/>
          </p:cNvSpPr>
          <p:nvPr>
            <p:ph type="sldNum" sz="quarter" idx="5"/>
          </p:nvPr>
        </p:nvSpPr>
        <p:spPr>
          <a:xfrm>
            <a:off x="3884613" y="8685214"/>
            <a:ext cx="2971800" cy="457200"/>
          </a:xfrm>
          <a:prstGeom prst="rect">
            <a:avLst/>
          </a:prstGeom>
        </p:spPr>
        <p:txBody>
          <a:bodyPr lIns="91431" tIns="45716" rIns="91431" bIns="45716"/>
          <a:lstStyle/>
          <a:p>
            <a:pPr>
              <a:defRPr/>
            </a:pPr>
            <a:fld id="{25BE17A0-688E-AA4B-B57A-4EF7835D8B09}"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42346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A02A12B-FC49-4C04-95FF-326D499DA852}" type="slidenum">
              <a:rPr lang="sv-SE" smtClean="0"/>
              <a:t>9</a:t>
            </a:fld>
            <a:endParaRPr lang="sv-SE" dirty="0"/>
          </a:p>
        </p:txBody>
      </p:sp>
    </p:spTree>
    <p:extLst>
      <p:ext uri="{BB962C8B-B14F-4D97-AF65-F5344CB8AC3E}">
        <p14:creationId xmlns:p14="http://schemas.microsoft.com/office/powerpoint/2010/main" val="3838035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a:p>
        </p:txBody>
      </p:sp>
    </p:spTree>
    <p:extLst>
      <p:ext uri="{BB962C8B-B14F-4D97-AF65-F5344CB8AC3E}">
        <p14:creationId xmlns:p14="http://schemas.microsoft.com/office/powerpoint/2010/main" val="12774636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a:p>
        </p:txBody>
      </p:sp>
    </p:spTree>
    <p:extLst>
      <p:ext uri="{BB962C8B-B14F-4D97-AF65-F5344CB8AC3E}">
        <p14:creationId xmlns:p14="http://schemas.microsoft.com/office/powerpoint/2010/main" val="9481615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endParaRPr lang="sv-SE"/>
          </a:p>
        </p:txBody>
      </p:sp>
    </p:spTree>
    <p:extLst>
      <p:ext uri="{BB962C8B-B14F-4D97-AF65-F5344CB8AC3E}">
        <p14:creationId xmlns:p14="http://schemas.microsoft.com/office/powerpoint/2010/main" val="2039062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en-GB" noProof="0" smtClean="0"/>
              <a:t>Klicka här för att ändra format</a:t>
            </a:r>
            <a:endParaRPr lang="en-GB" noProof="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4" name="Rectangle 27"/>
          <p:cNvSpPr>
            <a:spLocks noGrp="1" noChangeArrowheads="1"/>
          </p:cNvSpPr>
          <p:nvPr>
            <p:ph type="ftr" sz="quarter" idx="10"/>
          </p:nvPr>
        </p:nvSpPr>
        <p:spPr>
          <a:ln/>
        </p:spPr>
        <p:txBody>
          <a:bodyPr/>
          <a:lstStyle>
            <a:lvl1pPr>
              <a:defRPr/>
            </a:lvl1pPr>
          </a:lstStyle>
          <a:p>
            <a:pPr>
              <a:defRPr/>
            </a:pPr>
            <a:r>
              <a:rPr lang="en-GB">
                <a:solidFill>
                  <a:prstClr val="white"/>
                </a:solidFill>
              </a:rPr>
              <a:t>ADFASDFASDFASDFASDF</a:t>
            </a:r>
          </a:p>
        </p:txBody>
      </p:sp>
    </p:spTree>
    <p:extLst>
      <p:ext uri="{BB962C8B-B14F-4D97-AF65-F5344CB8AC3E}">
        <p14:creationId xmlns:p14="http://schemas.microsoft.com/office/powerpoint/2010/main" val="120946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noProof="0" smtClean="0"/>
              <a:t>Klicka här för att ändra format</a:t>
            </a:r>
            <a:endParaRPr lang="en-GB" noProof="0"/>
          </a:p>
        </p:txBody>
      </p:sp>
      <p:sp>
        <p:nvSpPr>
          <p:cNvPr id="3" name="Platshållare för innehåll 2"/>
          <p:cNvSpPr>
            <a:spLocks noGrp="1"/>
          </p:cNvSpPr>
          <p:nvPr>
            <p:ph idx="1"/>
          </p:nvPr>
        </p:nvSpPr>
        <p:spPr/>
        <p:txBody>
          <a:body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Rectangle 27"/>
          <p:cNvSpPr>
            <a:spLocks noGrp="1" noChangeArrowheads="1"/>
          </p:cNvSpPr>
          <p:nvPr>
            <p:ph type="ftr" sz="quarter" idx="10"/>
          </p:nvPr>
        </p:nvSpPr>
        <p:spPr>
          <a:ln/>
        </p:spPr>
        <p:txBody>
          <a:bodyPr/>
          <a:lstStyle>
            <a:lvl1pPr>
              <a:defRPr/>
            </a:lvl1pPr>
          </a:lstStyle>
          <a:p>
            <a:pPr>
              <a:defRPr/>
            </a:pPr>
            <a:r>
              <a:rPr lang="en-GB">
                <a:solidFill>
                  <a:prstClr val="white"/>
                </a:solidFill>
              </a:rPr>
              <a:t>ADFASDFASDFASDFASDF</a:t>
            </a:r>
          </a:p>
        </p:txBody>
      </p:sp>
    </p:spTree>
    <p:extLst>
      <p:ext uri="{BB962C8B-B14F-4D97-AF65-F5344CB8AC3E}">
        <p14:creationId xmlns:p14="http://schemas.microsoft.com/office/powerpoint/2010/main" val="713332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noProof="0" smtClean="0"/>
              <a:t>Klicka här för att ändra format</a:t>
            </a:r>
            <a:endParaRPr lang="en-GB" noProof="0"/>
          </a:p>
        </p:txBody>
      </p:sp>
      <p:sp>
        <p:nvSpPr>
          <p:cNvPr id="3" name="Rectangle 27"/>
          <p:cNvSpPr>
            <a:spLocks noGrp="1" noChangeArrowheads="1"/>
          </p:cNvSpPr>
          <p:nvPr>
            <p:ph type="ftr" sz="quarter" idx="10"/>
          </p:nvPr>
        </p:nvSpPr>
        <p:spPr>
          <a:ln/>
        </p:spPr>
        <p:txBody>
          <a:bodyPr/>
          <a:lstStyle>
            <a:lvl1pPr>
              <a:defRPr/>
            </a:lvl1pPr>
          </a:lstStyle>
          <a:p>
            <a:pPr>
              <a:defRPr/>
            </a:pPr>
            <a:r>
              <a:rPr lang="en-GB">
                <a:solidFill>
                  <a:prstClr val="white"/>
                </a:solidFill>
              </a:rPr>
              <a:t>ADFASDFASDFASDFASDF</a:t>
            </a:r>
          </a:p>
        </p:txBody>
      </p:sp>
    </p:spTree>
    <p:extLst>
      <p:ext uri="{BB962C8B-B14F-4D97-AF65-F5344CB8AC3E}">
        <p14:creationId xmlns:p14="http://schemas.microsoft.com/office/powerpoint/2010/main" val="83821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picture">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1362131" y="6509117"/>
            <a:ext cx="941690" cy="260350"/>
          </a:xfrm>
          <a:prstGeom prst="rect">
            <a:avLst/>
          </a:prstGeom>
        </p:spPr>
        <p:txBody>
          <a:bodyPr/>
          <a:lstStyle>
            <a:lvl1pPr>
              <a:defRPr/>
            </a:lvl1pPr>
          </a:lstStyle>
          <a:p>
            <a:pPr>
              <a:defRPr/>
            </a:pPr>
            <a:r>
              <a:rPr lang="en-US">
                <a:solidFill>
                  <a:prstClr val="black"/>
                </a:solidFill>
              </a:rPr>
              <a:t>zDatum</a:t>
            </a:r>
            <a:endParaRPr lang="sv-SE" dirty="0">
              <a:solidFill>
                <a:prstClr val="black"/>
              </a:solidFill>
            </a:endParaRPr>
          </a:p>
        </p:txBody>
      </p:sp>
      <p:sp>
        <p:nvSpPr>
          <p:cNvPr id="4" name="Footer Placeholder 4"/>
          <p:cNvSpPr>
            <a:spLocks noGrp="1"/>
          </p:cNvSpPr>
          <p:nvPr>
            <p:ph type="ftr" sz="quarter" idx="11"/>
          </p:nvPr>
        </p:nvSpPr>
        <p:spPr/>
        <p:txBody>
          <a:bodyPr/>
          <a:lstStyle>
            <a:lvl1pPr>
              <a:defRPr/>
            </a:lvl1pPr>
          </a:lstStyle>
          <a:p>
            <a:pPr>
              <a:defRPr/>
            </a:pPr>
            <a:endParaRPr lang="sv-SE" dirty="0">
              <a:solidFill>
                <a:prstClr val="white"/>
              </a:solidFill>
            </a:endParaRPr>
          </a:p>
        </p:txBody>
      </p:sp>
      <p:sp>
        <p:nvSpPr>
          <p:cNvPr id="5" name="Slide Number Placeholder 5"/>
          <p:cNvSpPr>
            <a:spLocks noGrp="1"/>
          </p:cNvSpPr>
          <p:nvPr>
            <p:ph type="sldNum" sz="quarter" idx="12"/>
          </p:nvPr>
        </p:nvSpPr>
        <p:spPr>
          <a:xfrm>
            <a:off x="294929" y="6509380"/>
            <a:ext cx="330761" cy="259827"/>
          </a:xfrm>
          <a:prstGeom prst="rect">
            <a:avLst/>
          </a:prstGeom>
        </p:spPr>
        <p:txBody>
          <a:bodyPr/>
          <a:lstStyle>
            <a:lvl1pPr>
              <a:defRPr/>
            </a:lvl1pPr>
          </a:lstStyle>
          <a:p>
            <a:pPr>
              <a:defRPr/>
            </a:pPr>
            <a:fld id="{338AD849-D3AB-468E-8CBB-286177CAA413}" type="slidenum">
              <a:rPr lang="sv-SE" smtClean="0">
                <a:solidFill>
                  <a:prstClr val="black"/>
                </a:solidFill>
              </a:rPr>
              <a:pPr>
                <a:defRPr/>
              </a:pPr>
              <a:t>‹#›</a:t>
            </a:fld>
            <a:endParaRPr lang="sv-SE" dirty="0">
              <a:solidFill>
                <a:prstClr val="black"/>
              </a:solidFill>
            </a:endParaRPr>
          </a:p>
        </p:txBody>
      </p:sp>
      <p:sp>
        <p:nvSpPr>
          <p:cNvPr id="6" name="Picture Placeholder 7"/>
          <p:cNvSpPr>
            <a:spLocks noGrp="1"/>
          </p:cNvSpPr>
          <p:nvPr>
            <p:ph type="pic" sz="quarter" idx="14"/>
          </p:nvPr>
        </p:nvSpPr>
        <p:spPr>
          <a:xfrm>
            <a:off x="1" y="1395414"/>
            <a:ext cx="9143999" cy="4765675"/>
          </a:xfrm>
        </p:spPr>
        <p:txBody>
          <a:bodyPr/>
          <a:lstStyle>
            <a:lvl1pPr marL="0" indent="0">
              <a:buNone/>
              <a:defRPr/>
            </a:lvl1pPr>
          </a:lstStyle>
          <a:p>
            <a:r>
              <a:rPr lang="sv-SE"/>
              <a:t>Klicka på ikonen för att lägga till en bild</a:t>
            </a:r>
            <a:endParaRPr lang="sv-SE" dirty="0"/>
          </a:p>
        </p:txBody>
      </p:sp>
      <p:sp>
        <p:nvSpPr>
          <p:cNvPr id="7" name="TextBox 6"/>
          <p:cNvSpPr txBox="1"/>
          <p:nvPr userDrawn="1"/>
        </p:nvSpPr>
        <p:spPr>
          <a:xfrm>
            <a:off x="-1714499" y="74615"/>
            <a:ext cx="1684020" cy="542456"/>
          </a:xfrm>
          <a:prstGeom prst="rect">
            <a:avLst/>
          </a:prstGeom>
          <a:noFill/>
        </p:spPr>
        <p:txBody>
          <a:bodyPr wrap="square" rtlCol="0">
            <a:spAutoFit/>
          </a:bodyPr>
          <a:lstStyle/>
          <a:p>
            <a:pPr algn="r" defTabSz="914378">
              <a:defRPr/>
            </a:pPr>
            <a:r>
              <a:rPr lang="sv-SE" sz="900" dirty="0" err="1">
                <a:solidFill>
                  <a:srgbClr val="000000"/>
                </a:solidFill>
                <a:cs typeface="Arial" pitchFamily="34" charset="0"/>
              </a:rPr>
              <a:t>Title</a:t>
            </a:r>
            <a:r>
              <a:rPr lang="sv-SE" sz="900" dirty="0">
                <a:solidFill>
                  <a:srgbClr val="000000"/>
                </a:solidFill>
                <a:cs typeface="Arial" pitchFamily="34" charset="0"/>
              </a:rPr>
              <a:t> and </a:t>
            </a:r>
            <a:r>
              <a:rPr lang="sv-SE" sz="900" dirty="0" err="1">
                <a:solidFill>
                  <a:srgbClr val="000000"/>
                </a:solidFill>
                <a:cs typeface="Arial" pitchFamily="34" charset="0"/>
              </a:rPr>
              <a:t>picture</a:t>
            </a:r>
            <a:r>
              <a:rPr lang="sv-SE" sz="900" dirty="0">
                <a:solidFill>
                  <a:srgbClr val="000000"/>
                </a:solidFill>
                <a:cs typeface="Arial" pitchFamily="34" charset="0"/>
              </a:rPr>
              <a:t/>
            </a:r>
            <a:br>
              <a:rPr lang="sv-SE" sz="900" dirty="0">
                <a:solidFill>
                  <a:srgbClr val="000000"/>
                </a:solidFill>
                <a:cs typeface="Arial" pitchFamily="34" charset="0"/>
              </a:rPr>
            </a:br>
            <a:r>
              <a:rPr lang="sv-SE" sz="675" dirty="0" err="1">
                <a:solidFill>
                  <a:srgbClr val="000000"/>
                </a:solidFill>
                <a:cs typeface="Arial" pitchFamily="34" charset="0"/>
              </a:rPr>
              <a:t>Click</a:t>
            </a:r>
            <a:r>
              <a:rPr lang="sv-SE" sz="675" dirty="0">
                <a:solidFill>
                  <a:srgbClr val="000000"/>
                </a:solidFill>
                <a:cs typeface="Arial" pitchFamily="34" charset="0"/>
              </a:rPr>
              <a:t> on the </a:t>
            </a:r>
            <a:r>
              <a:rPr lang="sv-SE" sz="675" dirty="0" err="1">
                <a:solidFill>
                  <a:srgbClr val="000000"/>
                </a:solidFill>
                <a:cs typeface="Arial" pitchFamily="34" charset="0"/>
              </a:rPr>
              <a:t>picture</a:t>
            </a:r>
            <a:r>
              <a:rPr lang="sv-SE" sz="675" dirty="0">
                <a:solidFill>
                  <a:srgbClr val="000000"/>
                </a:solidFill>
                <a:cs typeface="Arial" pitchFamily="34" charset="0"/>
              </a:rPr>
              <a:t> </a:t>
            </a:r>
            <a:br>
              <a:rPr lang="sv-SE" sz="675" dirty="0">
                <a:solidFill>
                  <a:srgbClr val="000000"/>
                </a:solidFill>
                <a:cs typeface="Arial" pitchFamily="34" charset="0"/>
              </a:rPr>
            </a:br>
            <a:r>
              <a:rPr lang="sv-SE" sz="675" dirty="0" err="1">
                <a:solidFill>
                  <a:srgbClr val="000000"/>
                </a:solidFill>
                <a:cs typeface="Arial" pitchFamily="34" charset="0"/>
              </a:rPr>
              <a:t>icon</a:t>
            </a:r>
            <a:r>
              <a:rPr lang="sv-SE" sz="675" dirty="0">
                <a:solidFill>
                  <a:srgbClr val="000000"/>
                </a:solidFill>
                <a:cs typeface="Arial" pitchFamily="34" charset="0"/>
              </a:rPr>
              <a:t> to </a:t>
            </a:r>
            <a:r>
              <a:rPr lang="sv-SE" sz="675" dirty="0" err="1">
                <a:solidFill>
                  <a:srgbClr val="000000"/>
                </a:solidFill>
                <a:cs typeface="Arial" pitchFamily="34" charset="0"/>
              </a:rPr>
              <a:t>change</a:t>
            </a:r>
            <a:r>
              <a:rPr lang="sv-SE" sz="675" dirty="0">
                <a:solidFill>
                  <a:srgbClr val="000000"/>
                </a:solidFill>
                <a:cs typeface="Arial" pitchFamily="34" charset="0"/>
              </a:rPr>
              <a:t> </a:t>
            </a:r>
            <a:r>
              <a:rPr lang="sv-SE" sz="675" dirty="0" err="1">
                <a:solidFill>
                  <a:srgbClr val="000000"/>
                </a:solidFill>
                <a:cs typeface="Arial" pitchFamily="34" charset="0"/>
              </a:rPr>
              <a:t>photo</a:t>
            </a:r>
            <a:endParaRPr lang="sv-SE" sz="675" dirty="0">
              <a:solidFill>
                <a:srgbClr val="000000"/>
              </a:solidFill>
              <a:cs typeface="Arial" pitchFamily="34" charset="0"/>
            </a:endParaRPr>
          </a:p>
          <a:p>
            <a:pPr algn="r"/>
            <a:r>
              <a:rPr lang="sv-SE" sz="675"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5832638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line and large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362131" y="6509117"/>
            <a:ext cx="941690" cy="260350"/>
          </a:xfrm>
          <a:prstGeom prst="rect">
            <a:avLst/>
          </a:prstGeom>
        </p:spPr>
        <p:txBody>
          <a:bodyPr/>
          <a:lstStyle/>
          <a:p>
            <a:pPr>
              <a:defRPr/>
            </a:pPr>
            <a:r>
              <a:rPr lang="en-US">
                <a:solidFill>
                  <a:prstClr val="black"/>
                </a:solidFill>
              </a:rPr>
              <a:t>zDatum</a:t>
            </a:r>
            <a:endParaRPr lang="sv-SE" dirty="0">
              <a:solidFill>
                <a:prstClr val="black"/>
              </a:solidFill>
            </a:endParaRPr>
          </a:p>
        </p:txBody>
      </p:sp>
      <p:sp>
        <p:nvSpPr>
          <p:cNvPr id="4" name="Footer Placeholder 3"/>
          <p:cNvSpPr>
            <a:spLocks noGrp="1"/>
          </p:cNvSpPr>
          <p:nvPr>
            <p:ph type="ftr" sz="quarter" idx="11"/>
          </p:nvPr>
        </p:nvSpPr>
        <p:spPr/>
        <p:txBody>
          <a:bodyPr/>
          <a:lstStyle/>
          <a:p>
            <a:pPr>
              <a:defRPr/>
            </a:pPr>
            <a:endParaRPr lang="sv-SE" dirty="0">
              <a:solidFill>
                <a:prstClr val="white"/>
              </a:solidFill>
            </a:endParaRPr>
          </a:p>
        </p:txBody>
      </p:sp>
      <p:sp>
        <p:nvSpPr>
          <p:cNvPr id="5" name="Slide Number Placeholder 4"/>
          <p:cNvSpPr>
            <a:spLocks noGrp="1"/>
          </p:cNvSpPr>
          <p:nvPr>
            <p:ph type="sldNum" sz="quarter" idx="12"/>
          </p:nvPr>
        </p:nvSpPr>
        <p:spPr>
          <a:xfrm>
            <a:off x="294929" y="6509380"/>
            <a:ext cx="330761" cy="259827"/>
          </a:xfrm>
          <a:prstGeom prst="rect">
            <a:avLst/>
          </a:prstGeom>
        </p:spPr>
        <p:txBody>
          <a:bodyPr/>
          <a:lstStyle/>
          <a:p>
            <a:pPr>
              <a:defRPr/>
            </a:pPr>
            <a:fld id="{ACBE7240-11B6-4A7D-A438-C0A3DD527519}" type="slidenum">
              <a:rPr lang="sv-SE" smtClean="0">
                <a:solidFill>
                  <a:prstClr val="black"/>
                </a:solidFill>
              </a:rPr>
              <a:pPr>
                <a:defRPr/>
              </a:pPr>
              <a:t>‹#›</a:t>
            </a:fld>
            <a:endParaRPr lang="sv-SE" dirty="0">
              <a:solidFill>
                <a:prstClr val="black"/>
              </a:solidFill>
            </a:endParaRPr>
          </a:p>
        </p:txBody>
      </p:sp>
      <p:sp>
        <p:nvSpPr>
          <p:cNvPr id="8" name="Picture Placeholder 7"/>
          <p:cNvSpPr>
            <a:spLocks noGrp="1" noChangeAspect="1"/>
          </p:cNvSpPr>
          <p:nvPr>
            <p:ph type="pic" sz="quarter" idx="14"/>
          </p:nvPr>
        </p:nvSpPr>
        <p:spPr>
          <a:xfrm>
            <a:off x="4572001" y="1"/>
            <a:ext cx="4571999" cy="6161088"/>
          </a:xfrm>
        </p:spPr>
        <p:txBody>
          <a:bodyPr tIns="1044000" anchor="ctr" anchorCtr="0"/>
          <a:lstStyle>
            <a:lvl1pPr marL="0" indent="0" algn="ctr">
              <a:buNone/>
              <a:defRPr sz="1200"/>
            </a:lvl1pPr>
          </a:lstStyle>
          <a:p>
            <a:r>
              <a:rPr lang="sv-SE"/>
              <a:t>Klicka på ikonen för att lägga till en bild</a:t>
            </a:r>
            <a:endParaRPr lang="sv-SE" dirty="0"/>
          </a:p>
        </p:txBody>
      </p:sp>
      <p:cxnSp>
        <p:nvCxnSpPr>
          <p:cNvPr id="38" name="Rak 10"/>
          <p:cNvCxnSpPr/>
          <p:nvPr userDrawn="1"/>
        </p:nvCxnSpPr>
        <p:spPr>
          <a:xfrm rot="5400000">
            <a:off x="-242098" y="1174230"/>
            <a:ext cx="0" cy="1499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242098" y="2308463"/>
            <a:ext cx="0" cy="1499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userDrawn="1"/>
        </p:nvSpPr>
        <p:spPr>
          <a:xfrm>
            <a:off x="-1714499" y="74615"/>
            <a:ext cx="1684020" cy="611706"/>
          </a:xfrm>
          <a:prstGeom prst="rect">
            <a:avLst/>
          </a:prstGeom>
          <a:noFill/>
        </p:spPr>
        <p:txBody>
          <a:bodyPr wrap="square" rtlCol="0">
            <a:spAutoFit/>
          </a:bodyPr>
          <a:lstStyle/>
          <a:p>
            <a:pPr algn="r"/>
            <a:r>
              <a:rPr lang="sv-SE" sz="900" dirty="0" err="1">
                <a:solidFill>
                  <a:srgbClr val="000000"/>
                </a:solidFill>
                <a:cs typeface="Arial" pitchFamily="34" charset="0"/>
              </a:rPr>
              <a:t>Large</a:t>
            </a:r>
            <a:r>
              <a:rPr lang="sv-SE" sz="900" dirty="0">
                <a:solidFill>
                  <a:srgbClr val="000000"/>
                </a:solidFill>
                <a:cs typeface="Arial" pitchFamily="34" charset="0"/>
              </a:rPr>
              <a:t> right </a:t>
            </a:r>
            <a:r>
              <a:rPr lang="sv-SE" sz="900" dirty="0" err="1">
                <a:solidFill>
                  <a:srgbClr val="000000"/>
                </a:solidFill>
                <a:cs typeface="Arial" pitchFamily="34" charset="0"/>
              </a:rPr>
              <a:t>picture</a:t>
            </a:r>
            <a:r>
              <a:rPr lang="sv-SE" sz="900" dirty="0">
                <a:solidFill>
                  <a:srgbClr val="000000"/>
                </a:solidFill>
                <a:cs typeface="Arial" pitchFamily="34" charset="0"/>
              </a:rPr>
              <a:t/>
            </a:r>
            <a:br>
              <a:rPr lang="sv-SE" sz="900" dirty="0">
                <a:solidFill>
                  <a:srgbClr val="000000"/>
                </a:solidFill>
                <a:cs typeface="Arial" pitchFamily="34" charset="0"/>
              </a:rPr>
            </a:br>
            <a:r>
              <a:rPr lang="sv-SE" sz="825" dirty="0" err="1">
                <a:solidFill>
                  <a:srgbClr val="000000"/>
                </a:solidFill>
                <a:cs typeface="Arial" pitchFamily="34" charset="0"/>
              </a:rPr>
              <a:t>Click</a:t>
            </a:r>
            <a:r>
              <a:rPr lang="sv-SE" sz="825" dirty="0">
                <a:solidFill>
                  <a:srgbClr val="000000"/>
                </a:solidFill>
                <a:cs typeface="Arial" pitchFamily="34" charset="0"/>
              </a:rPr>
              <a:t> on the </a:t>
            </a:r>
            <a:r>
              <a:rPr lang="sv-SE" sz="825" dirty="0" err="1">
                <a:solidFill>
                  <a:srgbClr val="000000"/>
                </a:solidFill>
                <a:cs typeface="Arial" pitchFamily="34" charset="0"/>
              </a:rPr>
              <a:t>picture</a:t>
            </a:r>
            <a:r>
              <a:rPr lang="sv-SE" sz="825" dirty="0">
                <a:solidFill>
                  <a:srgbClr val="000000"/>
                </a:solidFill>
                <a:cs typeface="Arial" pitchFamily="34" charset="0"/>
              </a:rPr>
              <a:t> </a:t>
            </a:r>
            <a:br>
              <a:rPr lang="sv-SE" sz="825" dirty="0">
                <a:solidFill>
                  <a:srgbClr val="000000"/>
                </a:solidFill>
                <a:cs typeface="Arial" pitchFamily="34" charset="0"/>
              </a:rPr>
            </a:br>
            <a:r>
              <a:rPr lang="sv-SE" sz="825" dirty="0" err="1">
                <a:solidFill>
                  <a:srgbClr val="000000"/>
                </a:solidFill>
                <a:cs typeface="Arial" pitchFamily="34" charset="0"/>
              </a:rPr>
              <a:t>icon</a:t>
            </a:r>
            <a:r>
              <a:rPr lang="sv-SE" sz="825" dirty="0">
                <a:solidFill>
                  <a:srgbClr val="000000"/>
                </a:solidFill>
                <a:cs typeface="Arial" pitchFamily="34" charset="0"/>
              </a:rPr>
              <a:t> to </a:t>
            </a:r>
            <a:r>
              <a:rPr lang="sv-SE" sz="825" dirty="0" err="1">
                <a:solidFill>
                  <a:srgbClr val="000000"/>
                </a:solidFill>
                <a:cs typeface="Arial" pitchFamily="34" charset="0"/>
              </a:rPr>
              <a:t>change</a:t>
            </a:r>
            <a:r>
              <a:rPr lang="sv-SE" sz="825" dirty="0">
                <a:solidFill>
                  <a:srgbClr val="000000"/>
                </a:solidFill>
                <a:cs typeface="Arial" pitchFamily="34" charset="0"/>
              </a:rPr>
              <a:t> </a:t>
            </a:r>
            <a:r>
              <a:rPr lang="sv-SE" sz="825" dirty="0" err="1">
                <a:solidFill>
                  <a:srgbClr val="000000"/>
                </a:solidFill>
                <a:cs typeface="Arial" pitchFamily="34" charset="0"/>
              </a:rPr>
              <a:t>photo</a:t>
            </a:r>
            <a:endParaRPr lang="sv-SE" sz="825" dirty="0">
              <a:solidFill>
                <a:srgbClr val="000000"/>
              </a:solidFill>
              <a:cs typeface="Arial" pitchFamily="34" charset="0"/>
            </a:endParaRPr>
          </a:p>
          <a:p>
            <a:pPr algn="r"/>
            <a:r>
              <a:rPr lang="sv-SE" sz="825" dirty="0">
                <a:solidFill>
                  <a:srgbClr val="000000"/>
                </a:solidFill>
                <a:cs typeface="Arial" pitchFamily="34" charset="0"/>
              </a:rPr>
              <a:t> </a:t>
            </a:r>
          </a:p>
        </p:txBody>
      </p:sp>
      <p:sp>
        <p:nvSpPr>
          <p:cNvPr id="10" name="Text Placeholder 9"/>
          <p:cNvSpPr>
            <a:spLocks noGrp="1"/>
          </p:cNvSpPr>
          <p:nvPr>
            <p:ph type="body" sz="quarter" idx="15"/>
          </p:nvPr>
        </p:nvSpPr>
        <p:spPr>
          <a:xfrm>
            <a:off x="288901" y="1773239"/>
            <a:ext cx="3933056" cy="4176711"/>
          </a:xfrm>
        </p:spPr>
        <p:txBody>
          <a:bodyPr/>
          <a:lstStyle/>
          <a:p>
            <a:pPr lvl="0"/>
            <a:r>
              <a:rPr lang="sv-SE"/>
              <a:t>Klicka här för att ändra format på bakgrundstexten</a:t>
            </a:r>
          </a:p>
          <a:p>
            <a:pPr lvl="1"/>
            <a:r>
              <a:rPr lang="sv-SE"/>
              <a:t>Nivå två</a:t>
            </a:r>
          </a:p>
          <a:p>
            <a:pPr lvl="2"/>
            <a:r>
              <a:rPr lang="sv-SE"/>
              <a:t>Nivå tre</a:t>
            </a:r>
          </a:p>
        </p:txBody>
      </p:sp>
      <p:sp>
        <p:nvSpPr>
          <p:cNvPr id="11" name="Title 10"/>
          <p:cNvSpPr>
            <a:spLocks noGrp="1"/>
          </p:cNvSpPr>
          <p:nvPr>
            <p:ph type="title" hasCustomPrompt="1"/>
          </p:nvPr>
        </p:nvSpPr>
        <p:spPr>
          <a:xfrm>
            <a:off x="288901" y="197634"/>
            <a:ext cx="3933056"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40695039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textruta 1"/>
          <p:cNvSpPr txBox="1"/>
          <p:nvPr userDrawn="1"/>
        </p:nvSpPr>
        <p:spPr>
          <a:xfrm>
            <a:off x="168437" y="4586631"/>
            <a:ext cx="307777" cy="2103565"/>
          </a:xfrm>
          <a:prstGeom prst="rect">
            <a:avLst/>
          </a:prstGeom>
          <a:noFill/>
        </p:spPr>
        <p:txBody>
          <a:bodyPr vert="vert270" wrap="square" rtlCol="0">
            <a:spAutoFit/>
          </a:bodyPr>
          <a:lstStyle/>
          <a:p>
            <a:r>
              <a:rPr lang="sv-SE" sz="800" dirty="0" smtClean="0">
                <a:solidFill>
                  <a:srgbClr val="D52B1E"/>
                </a:solidFill>
              </a:rPr>
              <a:t>TMALL 0143 Presentation engelsk v 1.0</a:t>
            </a:r>
            <a:endParaRPr lang="sv-SE" sz="800" dirty="0">
              <a:solidFill>
                <a:srgbClr val="D52B1E"/>
              </a:solidFill>
            </a:endParaRPr>
          </a:p>
        </p:txBody>
      </p:sp>
    </p:spTree>
    <p:extLst>
      <p:ext uri="{BB962C8B-B14F-4D97-AF65-F5344CB8AC3E}">
        <p14:creationId xmlns:p14="http://schemas.microsoft.com/office/powerpoint/2010/main" val="521782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9.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71" name="Picture 23" descr="bottenstrip_rod_toning ljustillmork"/>
          <p:cNvPicPr>
            <a:picLocks noChangeAspect="1" noChangeArrowheads="1"/>
          </p:cNvPicPr>
          <p:nvPr/>
        </p:nvPicPr>
        <p:blipFill>
          <a:blip r:embed="rId5">
            <a:extLst>
              <a:ext uri="{28A0092B-C50C-407E-A947-70E740481C1C}">
                <a14:useLocalDpi xmlns:a14="http://schemas.microsoft.com/office/drawing/2010/main" val="0"/>
              </a:ext>
            </a:extLst>
          </a:blip>
          <a:srcRect l="3429" r="2547"/>
          <a:stretch>
            <a:fillRect/>
          </a:stretch>
        </p:blipFill>
        <p:spPr bwMode="auto">
          <a:xfrm>
            <a:off x="0" y="6169025"/>
            <a:ext cx="9144000" cy="698500"/>
          </a:xfrm>
          <a:prstGeom prst="rect">
            <a:avLst/>
          </a:prstGeom>
          <a:noFill/>
          <a:extLst>
            <a:ext uri="{909E8E84-426E-40DD-AFC4-6F175D3DCCD1}">
              <a14:hiddenFill xmlns:a14="http://schemas.microsoft.com/office/drawing/2010/main">
                <a:solidFill>
                  <a:srgbClr val="FFFFFF"/>
                </a:solidFill>
              </a14:hiddenFill>
            </a:ext>
          </a:extLst>
        </p:spPr>
      </p:pic>
      <p:sp>
        <p:nvSpPr>
          <p:cNvPr id="2050" name="Platshållare för rubrik 1"/>
          <p:cNvSpPr>
            <a:spLocks noGrp="1"/>
          </p:cNvSpPr>
          <p:nvPr>
            <p:ph type="title"/>
          </p:nvPr>
        </p:nvSpPr>
        <p:spPr bwMode="auto">
          <a:xfrm>
            <a:off x="457200" y="4143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1" name="Platshållare för text 2"/>
          <p:cNvSpPr>
            <a:spLocks noGrp="1"/>
          </p:cNvSpPr>
          <p:nvPr>
            <p:ph type="body" idx="1"/>
          </p:nvPr>
        </p:nvSpPr>
        <p:spPr bwMode="auto">
          <a:xfrm>
            <a:off x="457200" y="1711325"/>
            <a:ext cx="8229600"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288925" y="6448425"/>
            <a:ext cx="428625" cy="215900"/>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A207A1-F921-4D1C-B45C-5387C40D5887}" type="slidenum">
              <a:rPr lang="sv-SE" sz="800">
                <a:solidFill>
                  <a:schemeClr val="bg1"/>
                </a:solidFill>
              </a:rPr>
              <a:pPr eaLnBrk="1" hangingPunct="1"/>
              <a:t>‹#›</a:t>
            </a:fld>
            <a:endParaRPr lang="sv-SE" sz="800">
              <a:solidFill>
                <a:schemeClr val="bg1"/>
              </a:solidFill>
            </a:endParaRPr>
          </a:p>
        </p:txBody>
      </p:sp>
      <p:sp>
        <p:nvSpPr>
          <p:cNvPr id="2074" name="Rectangle 26"/>
          <p:cNvSpPr>
            <a:spLocks noGrp="1" noChangeArrowheads="1"/>
          </p:cNvSpPr>
          <p:nvPr>
            <p:ph type="ftr" sz="quarter" idx="3"/>
          </p:nvPr>
        </p:nvSpPr>
        <p:spPr bwMode="auto">
          <a:xfrm>
            <a:off x="3336925" y="6423025"/>
            <a:ext cx="28956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defRPr>
            </a:lvl1pPr>
          </a:lstStyle>
          <a:p>
            <a:endParaRPr lang="sv-SE"/>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Platshållare för rubrik 1"/>
          <p:cNvSpPr>
            <a:spLocks noGrp="1"/>
          </p:cNvSpPr>
          <p:nvPr>
            <p:ph type="title"/>
          </p:nvPr>
        </p:nvSpPr>
        <p:spPr bwMode="auto">
          <a:xfrm>
            <a:off x="457200" y="4143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Klicka här för att ändra format</a:t>
            </a:r>
          </a:p>
        </p:txBody>
      </p:sp>
      <p:sp>
        <p:nvSpPr>
          <p:cNvPr id="2051" name="Platshållare för text 2"/>
          <p:cNvSpPr>
            <a:spLocks noGrp="1"/>
          </p:cNvSpPr>
          <p:nvPr>
            <p:ph type="body" idx="1"/>
          </p:nvPr>
        </p:nvSpPr>
        <p:spPr bwMode="auto">
          <a:xfrm>
            <a:off x="457200" y="1711325"/>
            <a:ext cx="8229600"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Klicka här för att ändra format på bakgrundstexten</a:t>
            </a:r>
          </a:p>
          <a:p>
            <a:pPr lvl="1"/>
            <a:r>
              <a:rPr lang="en-GB" smtClean="0"/>
              <a:t>Nivå två</a:t>
            </a:r>
          </a:p>
          <a:p>
            <a:pPr lvl="2"/>
            <a:r>
              <a:rPr lang="en-GB" smtClean="0"/>
              <a:t>Nivå tre</a:t>
            </a:r>
          </a:p>
          <a:p>
            <a:pPr lvl="3"/>
            <a:r>
              <a:rPr lang="en-GB" smtClean="0"/>
              <a:t>Nivå fyra</a:t>
            </a:r>
          </a:p>
          <a:p>
            <a:pPr lvl="4"/>
            <a:r>
              <a:rPr lang="en-GB" smtClean="0"/>
              <a:t>Nivå fem</a:t>
            </a:r>
          </a:p>
        </p:txBody>
      </p:sp>
      <p:pic>
        <p:nvPicPr>
          <p:cNvPr id="2052" name="Picture 24"/>
          <p:cNvPicPr>
            <a:picLocks noChangeAspect="1" noChangeArrowheads="1"/>
          </p:cNvPicPr>
          <p:nvPr/>
        </p:nvPicPr>
        <p:blipFill>
          <a:blip r:embed="rId7">
            <a:extLst>
              <a:ext uri="{28A0092B-C50C-407E-A947-70E740481C1C}">
                <a14:useLocalDpi xmlns:a14="http://schemas.microsoft.com/office/drawing/2010/main" val="0"/>
              </a:ext>
            </a:extLst>
          </a:blip>
          <a:srcRect l="508" r="2063"/>
          <a:stretch>
            <a:fillRect/>
          </a:stretch>
        </p:blipFill>
        <p:spPr bwMode="auto">
          <a:xfrm>
            <a:off x="0" y="6180138"/>
            <a:ext cx="91440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492125" y="6448425"/>
            <a:ext cx="428625" cy="215900"/>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C51B5D-51A0-4816-BE8A-2867B44C334E}" type="slidenum">
              <a:rPr lang="sv-SE" sz="800">
                <a:solidFill>
                  <a:prstClr val="white"/>
                </a:solidFill>
              </a:rPr>
              <a:pPr eaLnBrk="1" hangingPunct="1"/>
              <a:t>‹#›</a:t>
            </a:fld>
            <a:endParaRPr lang="sv-SE" sz="800">
              <a:solidFill>
                <a:prstClr val="white"/>
              </a:solidFill>
            </a:endParaRPr>
          </a:p>
        </p:txBody>
      </p:sp>
      <p:sp>
        <p:nvSpPr>
          <p:cNvPr id="2075" name="Rectangle 27"/>
          <p:cNvSpPr>
            <a:spLocks noGrp="1" noChangeArrowheads="1"/>
          </p:cNvSpPr>
          <p:nvPr>
            <p:ph type="ftr" sz="quarter" idx="3"/>
          </p:nvPr>
        </p:nvSpPr>
        <p:spPr bwMode="auto">
          <a:xfrm>
            <a:off x="3336925" y="6423025"/>
            <a:ext cx="28956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latin typeface="Arial" charset="0"/>
              </a:defRPr>
            </a:lvl1pPr>
          </a:lstStyle>
          <a:p>
            <a:pPr>
              <a:defRPr/>
            </a:pPr>
            <a:r>
              <a:rPr lang="en-GB">
                <a:solidFill>
                  <a:prstClr val="white"/>
                </a:solidFill>
              </a:rPr>
              <a:t>ADFASDFASDFASDFASDF</a:t>
            </a:r>
          </a:p>
        </p:txBody>
      </p:sp>
    </p:spTree>
    <p:extLst>
      <p:ext uri="{BB962C8B-B14F-4D97-AF65-F5344CB8AC3E}">
        <p14:creationId xmlns:p14="http://schemas.microsoft.com/office/powerpoint/2010/main" val="230956895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hf hd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1" descr="TRAFIKVERKET_element_till_ppt-mall"/>
          <p:cNvPicPr>
            <a:picLocks noChangeAspect="1" noChangeArrowheads="1"/>
          </p:cNvPicPr>
          <p:nvPr/>
        </p:nvPicPr>
        <p:blipFill>
          <a:blip r:embed="rId3">
            <a:extLst>
              <a:ext uri="{28A0092B-C50C-407E-A947-70E740481C1C}">
                <a14:useLocalDpi xmlns:a14="http://schemas.microsoft.com/office/drawing/2010/main" val="0"/>
              </a:ext>
            </a:extLst>
          </a:blip>
          <a:srcRect l="11249" t="2519" b="10538"/>
          <a:stretch>
            <a:fillRect/>
          </a:stretch>
        </p:blipFill>
        <p:spPr bwMode="auto">
          <a:xfrm>
            <a:off x="142875" y="152400"/>
            <a:ext cx="2855913" cy="657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Platshållare för rubrik 7"/>
          <p:cNvSpPr>
            <a:spLocks noGrp="1"/>
          </p:cNvSpPr>
          <p:nvPr>
            <p:ph type="title"/>
          </p:nvPr>
        </p:nvSpPr>
        <p:spPr bwMode="auto">
          <a:xfrm>
            <a:off x="285750" y="357188"/>
            <a:ext cx="2571750"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Klicka här för att ange rubrik</a:t>
            </a:r>
          </a:p>
        </p:txBody>
      </p:sp>
      <p:pic>
        <p:nvPicPr>
          <p:cNvPr id="1028" name="Picture 69" descr="TRAFIKVERKET_LOGO-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4838" y="3778250"/>
            <a:ext cx="5870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582544"/>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l" rtl="0" eaLnBrk="1" fontAlgn="base" hangingPunct="1">
        <a:spcBef>
          <a:spcPct val="0"/>
        </a:spcBef>
        <a:spcAft>
          <a:spcPct val="0"/>
        </a:spcAft>
        <a:defRPr sz="2000" b="1"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bg1"/>
          </a:solidFill>
          <a:latin typeface="Arial" charset="0"/>
          <a:cs typeface="Arial" charset="0"/>
        </a:defRPr>
      </a:lvl2pPr>
      <a:lvl3pPr algn="l" rtl="0" eaLnBrk="1" fontAlgn="base" hangingPunct="1">
        <a:spcBef>
          <a:spcPct val="0"/>
        </a:spcBef>
        <a:spcAft>
          <a:spcPct val="0"/>
        </a:spcAft>
        <a:defRPr sz="2000" b="1">
          <a:solidFill>
            <a:schemeClr val="bg1"/>
          </a:solidFill>
          <a:latin typeface="Arial" charset="0"/>
          <a:cs typeface="Arial" charset="0"/>
        </a:defRPr>
      </a:lvl3pPr>
      <a:lvl4pPr algn="l" rtl="0" eaLnBrk="1" fontAlgn="base" hangingPunct="1">
        <a:spcBef>
          <a:spcPct val="0"/>
        </a:spcBef>
        <a:spcAft>
          <a:spcPct val="0"/>
        </a:spcAft>
        <a:defRPr sz="2000" b="1">
          <a:solidFill>
            <a:schemeClr val="bg1"/>
          </a:solidFill>
          <a:latin typeface="Arial" charset="0"/>
          <a:cs typeface="Arial" charset="0"/>
        </a:defRPr>
      </a:lvl4pPr>
      <a:lvl5pPr algn="l" rtl="0" eaLnBrk="1" fontAlgn="base" hangingPunct="1">
        <a:spcBef>
          <a:spcPct val="0"/>
        </a:spcBef>
        <a:spcAft>
          <a:spcPct val="0"/>
        </a:spcAft>
        <a:defRPr sz="2000" b="1">
          <a:solidFill>
            <a:schemeClr val="bg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0.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oleObject2.bin"/><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bjorn.hasselgren@trafikverket.s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9.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ubrik 1"/>
          <p:cNvSpPr>
            <a:spLocks noGrp="1"/>
          </p:cNvSpPr>
          <p:nvPr>
            <p:ph type="title" idx="4294967295"/>
          </p:nvPr>
        </p:nvSpPr>
        <p:spPr/>
        <p:txBody>
          <a:bodyPr/>
          <a:lstStyle/>
          <a:p>
            <a:r>
              <a:rPr lang="en-GB" dirty="0" smtClean="0"/>
              <a:t>Business models for </a:t>
            </a:r>
            <a:br>
              <a:rPr lang="en-GB" dirty="0" smtClean="0"/>
            </a:br>
            <a:r>
              <a:rPr lang="en-GB" dirty="0" smtClean="0"/>
              <a:t>Electric Road Systems – heavy vehicles</a:t>
            </a:r>
            <a:br>
              <a:rPr lang="en-GB" dirty="0" smtClean="0"/>
            </a:br>
            <a:r>
              <a:rPr lang="en-GB" i="1" dirty="0" smtClean="0"/>
              <a:t>Swedish ERS program</a:t>
            </a:r>
            <a:br>
              <a:rPr lang="en-GB" i="1" dirty="0" smtClean="0"/>
            </a:br>
            <a:r>
              <a:rPr lang="en-GB" i="1" dirty="0" smtClean="0"/>
              <a:t/>
            </a:r>
            <a:br>
              <a:rPr lang="en-GB" i="1" dirty="0" smtClean="0"/>
            </a:br>
            <a:r>
              <a:rPr lang="en-GB" i="1" dirty="0" smtClean="0"/>
              <a:t/>
            </a:r>
            <a:br>
              <a:rPr lang="en-GB" i="1" dirty="0" smtClean="0"/>
            </a:br>
            <a:r>
              <a:rPr lang="en-GB" dirty="0"/>
              <a:t/>
            </a:r>
            <a:br>
              <a:rPr lang="en-GB" dirty="0"/>
            </a:br>
            <a:r>
              <a:rPr lang="en-GB" dirty="0" smtClean="0"/>
              <a:t/>
            </a:r>
            <a:br>
              <a:rPr lang="en-GB" dirty="0" smtClean="0"/>
            </a:br>
            <a:r>
              <a:rPr lang="en-GB" dirty="0"/>
              <a:t/>
            </a:r>
            <a:br>
              <a:rPr lang="en-GB" dirty="0"/>
            </a:br>
            <a:r>
              <a:rPr lang="en-US" dirty="0" smtClean="0"/>
              <a:t>World </a:t>
            </a:r>
            <a:r>
              <a:rPr lang="en-US" dirty="0"/>
              <a:t>Road Association (UK) Congress 2018 </a:t>
            </a:r>
            <a:r>
              <a:rPr lang="en-GB" dirty="0" smtClean="0"/>
              <a:t>Cardiff</a:t>
            </a:r>
            <a:br>
              <a:rPr lang="en-GB" dirty="0" smtClean="0"/>
            </a:br>
            <a:r>
              <a:rPr lang="en-GB" dirty="0"/>
              <a:t>15 November </a:t>
            </a:r>
            <a:r>
              <a:rPr lang="en-GB" dirty="0" smtClean="0"/>
              <a:t>2018</a:t>
            </a:r>
            <a:br>
              <a:rPr lang="en-GB" dirty="0" smtClean="0"/>
            </a:br>
            <a:r>
              <a:rPr lang="en-GB" dirty="0"/>
              <a:t/>
            </a:r>
            <a:br>
              <a:rPr lang="en-GB" dirty="0"/>
            </a:br>
            <a:r>
              <a:rPr lang="en-GB" dirty="0" smtClean="0"/>
              <a:t>Björn Hasselgren PhD</a:t>
            </a:r>
            <a:br>
              <a:rPr lang="en-GB" dirty="0" smtClean="0"/>
            </a:br>
            <a:endParaRPr lang="en-GB" dirty="0" smtClean="0"/>
          </a:p>
        </p:txBody>
      </p:sp>
    </p:spTree>
    <p:extLst>
      <p:ext uri="{BB962C8B-B14F-4D97-AF65-F5344CB8AC3E}">
        <p14:creationId xmlns:p14="http://schemas.microsoft.com/office/powerpoint/2010/main" val="4097315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sv-SE" sz="2800" dirty="0" smtClean="0">
                <a:solidFill>
                  <a:schemeClr val="tx1"/>
                </a:solidFill>
              </a:rPr>
              <a:t>Different </a:t>
            </a:r>
            <a:r>
              <a:rPr lang="sv-SE" sz="2800" dirty="0" err="1" smtClean="0">
                <a:solidFill>
                  <a:schemeClr val="tx1"/>
                </a:solidFill>
              </a:rPr>
              <a:t>actors</a:t>
            </a:r>
            <a:r>
              <a:rPr lang="sv-SE" sz="2800" dirty="0" smtClean="0">
                <a:solidFill>
                  <a:schemeClr val="tx1"/>
                </a:solidFill>
              </a:rPr>
              <a:t> for different ”</a:t>
            </a:r>
            <a:r>
              <a:rPr lang="sv-SE" sz="2800" dirty="0" err="1" smtClean="0">
                <a:solidFill>
                  <a:schemeClr val="tx1"/>
                </a:solidFill>
              </a:rPr>
              <a:t>building</a:t>
            </a:r>
            <a:r>
              <a:rPr lang="sv-SE" sz="2800" dirty="0" smtClean="0">
                <a:solidFill>
                  <a:schemeClr val="tx1"/>
                </a:solidFill>
              </a:rPr>
              <a:t> blocks” </a:t>
            </a:r>
            <a:endParaRPr lang="sv-SE" sz="2800" dirty="0">
              <a:solidFill>
                <a:srgbClr val="FF0000"/>
              </a:solidFill>
            </a:endParaRPr>
          </a:p>
        </p:txBody>
      </p:sp>
      <p:sp>
        <p:nvSpPr>
          <p:cNvPr id="18" name="Rectangle 17"/>
          <p:cNvSpPr/>
          <p:nvPr/>
        </p:nvSpPr>
        <p:spPr bwMode="auto">
          <a:xfrm>
            <a:off x="457201" y="1818192"/>
            <a:ext cx="1728000" cy="706602"/>
          </a:xfrm>
          <a:prstGeom prst="rect">
            <a:avLst/>
          </a:prstGeom>
          <a:solidFill>
            <a:schemeClr val="accent5"/>
          </a:solidFill>
          <a:ln w="12700">
            <a:solidFill>
              <a:schemeClr val="accent1"/>
            </a:solidFill>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8000" tIns="72000" rIns="72000" bIns="72000" numCol="1" rtlCol="0" anchor="ctr" anchorCtr="0" compatLnSpc="1">
            <a:prstTxWarp prst="textNoShape">
              <a:avLst/>
            </a:prstTxWarp>
          </a:bodyPr>
          <a:lstStyle/>
          <a:p>
            <a:pPr>
              <a:defRPr/>
            </a:pPr>
            <a:r>
              <a:rPr lang="sv-SE" sz="1200" kern="0" dirty="0" smtClean="0">
                <a:solidFill>
                  <a:schemeClr val="tx1"/>
                </a:solidFill>
                <a:latin typeface="Arial" panose="020B0604020202020204" pitchFamily="34" charset="0"/>
                <a:cs typeface="Arial" panose="020B0604020202020204" pitchFamily="34" charset="0"/>
              </a:rPr>
              <a:t>Business </a:t>
            </a:r>
            <a:r>
              <a:rPr lang="sv-SE" sz="1200" kern="0" dirty="0" err="1" smtClean="0">
                <a:solidFill>
                  <a:schemeClr val="tx1"/>
                </a:solidFill>
                <a:latin typeface="Arial" panose="020B0604020202020204" pitchFamily="34" charset="0"/>
                <a:cs typeface="Arial" panose="020B0604020202020204" pitchFamily="34" charset="0"/>
              </a:rPr>
              <a:t>package</a:t>
            </a:r>
            <a:r>
              <a:rPr lang="sv-SE" sz="1200" kern="0" dirty="0" smtClean="0">
                <a:solidFill>
                  <a:schemeClr val="tx1"/>
                </a:solidFill>
                <a:latin typeface="Arial" panose="020B0604020202020204" pitchFamily="34" charset="0"/>
                <a:cs typeface="Arial" panose="020B0604020202020204" pitchFamily="34" charset="0"/>
              </a:rPr>
              <a:t> 1:</a:t>
            </a:r>
          </a:p>
          <a:p>
            <a:pPr>
              <a:defRPr/>
            </a:pPr>
            <a:r>
              <a:rPr lang="sv-SE" sz="1200" kern="0" dirty="0" err="1" smtClean="0">
                <a:solidFill>
                  <a:schemeClr val="tx1"/>
                </a:solidFill>
                <a:latin typeface="Arial" panose="020B0604020202020204" pitchFamily="34" charset="0"/>
                <a:cs typeface="Arial" panose="020B0604020202020204" pitchFamily="34" charset="0"/>
              </a:rPr>
              <a:t>Exisiting</a:t>
            </a:r>
            <a:r>
              <a:rPr lang="sv-SE" sz="1200" kern="0" dirty="0" smtClean="0">
                <a:solidFill>
                  <a:schemeClr val="tx1"/>
                </a:solidFill>
                <a:latin typeface="Arial" panose="020B0604020202020204" pitchFamily="34" charset="0"/>
                <a:cs typeface="Arial" panose="020B0604020202020204" pitchFamily="34" charset="0"/>
              </a:rPr>
              <a:t> </a:t>
            </a:r>
            <a:r>
              <a:rPr lang="sv-SE" sz="1200" kern="0" dirty="0" err="1" smtClean="0">
                <a:solidFill>
                  <a:schemeClr val="tx1"/>
                </a:solidFill>
                <a:latin typeface="Arial" panose="020B0604020202020204" pitchFamily="34" charset="0"/>
                <a:cs typeface="Arial" panose="020B0604020202020204" pitchFamily="34" charset="0"/>
              </a:rPr>
              <a:t>power</a:t>
            </a:r>
            <a:r>
              <a:rPr lang="sv-SE" sz="1200" kern="0" dirty="0" smtClean="0">
                <a:solidFill>
                  <a:schemeClr val="tx1"/>
                </a:solidFill>
                <a:latin typeface="Arial" panose="020B0604020202020204" pitchFamily="34" charset="0"/>
                <a:cs typeface="Arial" panose="020B0604020202020204" pitchFamily="34" charset="0"/>
              </a:rPr>
              <a:t> </a:t>
            </a:r>
            <a:r>
              <a:rPr lang="sv-SE" sz="1200" kern="0" dirty="0" err="1" smtClean="0">
                <a:solidFill>
                  <a:schemeClr val="tx1"/>
                </a:solidFill>
                <a:latin typeface="Arial" panose="020B0604020202020204" pitchFamily="34" charset="0"/>
                <a:cs typeface="Arial" panose="020B0604020202020204" pitchFamily="34" charset="0"/>
              </a:rPr>
              <a:t>grid</a:t>
            </a:r>
            <a:r>
              <a:rPr lang="sv-SE" sz="1200" kern="0" dirty="0" smtClean="0">
                <a:solidFill>
                  <a:schemeClr val="tx1"/>
                </a:solidFill>
                <a:latin typeface="Arial" panose="020B0604020202020204" pitchFamily="34" charset="0"/>
                <a:cs typeface="Arial" panose="020B0604020202020204" pitchFamily="34" charset="0"/>
              </a:rPr>
              <a:t> </a:t>
            </a:r>
          </a:p>
        </p:txBody>
      </p:sp>
      <p:sp>
        <p:nvSpPr>
          <p:cNvPr id="19" name="Rectangle 18"/>
          <p:cNvSpPr/>
          <p:nvPr/>
        </p:nvSpPr>
        <p:spPr bwMode="auto">
          <a:xfrm>
            <a:off x="457201" y="2747966"/>
            <a:ext cx="1728000" cy="706602"/>
          </a:xfrm>
          <a:prstGeom prst="rect">
            <a:avLst/>
          </a:prstGeom>
          <a:solidFill>
            <a:schemeClr val="accent5"/>
          </a:solidFill>
          <a:ln w="12700">
            <a:solidFill>
              <a:schemeClr val="accent1"/>
            </a:solidFill>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8000" tIns="72000" rIns="72000" bIns="72000" numCol="1" rtlCol="0" anchor="ctr" anchorCtr="0" compatLnSpc="1">
            <a:prstTxWarp prst="textNoShape">
              <a:avLst/>
            </a:prstTxWarp>
          </a:bodyPr>
          <a:lstStyle/>
          <a:p>
            <a:pPr>
              <a:defRPr/>
            </a:pPr>
            <a:r>
              <a:rPr lang="sv-SE" sz="1200" kern="0" dirty="0" err="1" smtClean="0">
                <a:solidFill>
                  <a:schemeClr val="tx1"/>
                </a:solidFill>
                <a:latin typeface="Arial" panose="020B0604020202020204" pitchFamily="34" charset="0"/>
                <a:cs typeface="Arial" panose="020B0604020202020204" pitchFamily="34" charset="0"/>
              </a:rPr>
              <a:t>Busienss</a:t>
            </a:r>
            <a:r>
              <a:rPr lang="sv-SE" sz="1200" kern="0" dirty="0" smtClean="0">
                <a:solidFill>
                  <a:schemeClr val="tx1"/>
                </a:solidFill>
                <a:latin typeface="Arial" panose="020B0604020202020204" pitchFamily="34" charset="0"/>
                <a:cs typeface="Arial" panose="020B0604020202020204" pitchFamily="34" charset="0"/>
              </a:rPr>
              <a:t> </a:t>
            </a:r>
            <a:r>
              <a:rPr lang="sv-SE" sz="1200" kern="0" dirty="0" err="1" smtClean="0">
                <a:solidFill>
                  <a:schemeClr val="tx1"/>
                </a:solidFill>
                <a:latin typeface="Arial" panose="020B0604020202020204" pitchFamily="34" charset="0"/>
                <a:cs typeface="Arial" panose="020B0604020202020204" pitchFamily="34" charset="0"/>
              </a:rPr>
              <a:t>package</a:t>
            </a:r>
            <a:r>
              <a:rPr lang="sv-SE" sz="1200" kern="0" dirty="0" smtClean="0">
                <a:solidFill>
                  <a:schemeClr val="tx1"/>
                </a:solidFill>
                <a:latin typeface="Arial" panose="020B0604020202020204" pitchFamily="34" charset="0"/>
                <a:cs typeface="Arial" panose="020B0604020202020204" pitchFamily="34" charset="0"/>
              </a:rPr>
              <a:t> 2: </a:t>
            </a:r>
          </a:p>
          <a:p>
            <a:pPr>
              <a:defRPr/>
            </a:pPr>
            <a:r>
              <a:rPr lang="sv-SE" sz="1200" kern="0" dirty="0" smtClean="0">
                <a:solidFill>
                  <a:schemeClr val="tx1"/>
                </a:solidFill>
                <a:latin typeface="Arial" panose="020B0604020202020204" pitchFamily="34" charset="0"/>
                <a:cs typeface="Arial" panose="020B0604020202020204" pitchFamily="34" charset="0"/>
              </a:rPr>
              <a:t>Electric road </a:t>
            </a:r>
            <a:r>
              <a:rPr lang="sv-SE" sz="1200" kern="0" dirty="0" err="1" smtClean="0">
                <a:solidFill>
                  <a:schemeClr val="tx1"/>
                </a:solidFill>
                <a:latin typeface="Arial" panose="020B0604020202020204" pitchFamily="34" charset="0"/>
                <a:cs typeface="Arial" panose="020B0604020202020204" pitchFamily="34" charset="0"/>
              </a:rPr>
              <a:t>infrastructure</a:t>
            </a:r>
            <a:endParaRPr lang="sv-SE" sz="1600" kern="0" dirty="0" smtClean="0">
              <a:solidFill>
                <a:schemeClr val="tx1"/>
              </a:solidFill>
              <a:latin typeface="Arial" panose="020B0604020202020204" pitchFamily="34" charset="0"/>
              <a:cs typeface="Arial" panose="020B0604020202020204" pitchFamily="34" charset="0"/>
            </a:endParaRPr>
          </a:p>
        </p:txBody>
      </p:sp>
      <p:sp>
        <p:nvSpPr>
          <p:cNvPr id="20" name="Rectangle 19"/>
          <p:cNvSpPr/>
          <p:nvPr/>
        </p:nvSpPr>
        <p:spPr bwMode="auto">
          <a:xfrm>
            <a:off x="457201" y="3677740"/>
            <a:ext cx="1728000" cy="706602"/>
          </a:xfrm>
          <a:prstGeom prst="rect">
            <a:avLst/>
          </a:prstGeom>
          <a:solidFill>
            <a:schemeClr val="accent5"/>
          </a:solidFill>
          <a:ln w="12700">
            <a:solidFill>
              <a:schemeClr val="accent1"/>
            </a:solidFill>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8000" tIns="72000" rIns="72000" bIns="72000" numCol="1" rtlCol="0" anchor="ctr" anchorCtr="0" compatLnSpc="1">
            <a:prstTxWarp prst="textNoShape">
              <a:avLst/>
            </a:prstTxWarp>
          </a:bodyPr>
          <a:lstStyle/>
          <a:p>
            <a:pPr>
              <a:defRPr/>
            </a:pPr>
            <a:r>
              <a:rPr lang="sv-SE" sz="1200" kern="0" dirty="0" smtClean="0">
                <a:solidFill>
                  <a:schemeClr val="tx1"/>
                </a:solidFill>
                <a:latin typeface="Arial" panose="020B0604020202020204" pitchFamily="34" charset="0"/>
                <a:cs typeface="Arial" panose="020B0604020202020204" pitchFamily="34" charset="0"/>
              </a:rPr>
              <a:t>Business </a:t>
            </a:r>
            <a:r>
              <a:rPr lang="sv-SE" sz="1200" kern="0" dirty="0" err="1" smtClean="0">
                <a:solidFill>
                  <a:schemeClr val="tx1"/>
                </a:solidFill>
                <a:latin typeface="Arial" panose="020B0604020202020204" pitchFamily="34" charset="0"/>
                <a:cs typeface="Arial" panose="020B0604020202020204" pitchFamily="34" charset="0"/>
              </a:rPr>
              <a:t>package</a:t>
            </a:r>
            <a:r>
              <a:rPr lang="sv-SE" sz="1200" kern="0" dirty="0" smtClean="0">
                <a:solidFill>
                  <a:schemeClr val="tx1"/>
                </a:solidFill>
                <a:latin typeface="Arial" panose="020B0604020202020204" pitchFamily="34" charset="0"/>
                <a:cs typeface="Arial" panose="020B0604020202020204" pitchFamily="34" charset="0"/>
              </a:rPr>
              <a:t> 3: </a:t>
            </a:r>
          </a:p>
          <a:p>
            <a:pPr>
              <a:defRPr/>
            </a:pPr>
            <a:r>
              <a:rPr lang="sv-SE" sz="1200" kern="0" dirty="0" err="1" smtClean="0">
                <a:solidFill>
                  <a:schemeClr val="tx1"/>
                </a:solidFill>
                <a:latin typeface="Arial" panose="020B0604020202020204" pitchFamily="34" charset="0"/>
                <a:cs typeface="Arial" panose="020B0604020202020204" pitchFamily="34" charset="0"/>
              </a:rPr>
              <a:t>Vehicles</a:t>
            </a:r>
            <a:endParaRPr lang="sv-SE" sz="1600" kern="0" dirty="0" smtClean="0">
              <a:solidFill>
                <a:schemeClr val="tx1"/>
              </a:solidFill>
              <a:latin typeface="Arial" panose="020B0604020202020204" pitchFamily="34" charset="0"/>
              <a:cs typeface="Arial" panose="020B0604020202020204" pitchFamily="34" charset="0"/>
            </a:endParaRPr>
          </a:p>
        </p:txBody>
      </p:sp>
      <p:sp>
        <p:nvSpPr>
          <p:cNvPr id="21" name="Rectangle 20"/>
          <p:cNvSpPr/>
          <p:nvPr/>
        </p:nvSpPr>
        <p:spPr bwMode="auto">
          <a:xfrm>
            <a:off x="457201" y="4607514"/>
            <a:ext cx="1728000" cy="706602"/>
          </a:xfrm>
          <a:prstGeom prst="rect">
            <a:avLst/>
          </a:prstGeom>
          <a:solidFill>
            <a:schemeClr val="accent5"/>
          </a:solidFill>
          <a:ln w="12700">
            <a:solidFill>
              <a:schemeClr val="accent1"/>
            </a:solidFill>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8000" tIns="72000" rIns="0" bIns="72000" numCol="1" rtlCol="0" anchor="ctr" anchorCtr="0" compatLnSpc="1">
            <a:prstTxWarp prst="textNoShape">
              <a:avLst/>
            </a:prstTxWarp>
          </a:bodyPr>
          <a:lstStyle/>
          <a:p>
            <a:pPr>
              <a:defRPr/>
            </a:pPr>
            <a:r>
              <a:rPr lang="sv-SE" sz="1200" kern="0" dirty="0" smtClean="0">
                <a:solidFill>
                  <a:schemeClr val="tx1"/>
                </a:solidFill>
                <a:latin typeface="Arial" panose="020B0604020202020204" pitchFamily="34" charset="0"/>
                <a:cs typeface="Arial" panose="020B0604020202020204" pitchFamily="34" charset="0"/>
              </a:rPr>
              <a:t>Business </a:t>
            </a:r>
            <a:r>
              <a:rPr lang="sv-SE" sz="1200" kern="0" dirty="0" err="1" smtClean="0">
                <a:solidFill>
                  <a:schemeClr val="tx1"/>
                </a:solidFill>
                <a:latin typeface="Arial" panose="020B0604020202020204" pitchFamily="34" charset="0"/>
                <a:cs typeface="Arial" panose="020B0604020202020204" pitchFamily="34" charset="0"/>
              </a:rPr>
              <a:t>package</a:t>
            </a:r>
            <a:r>
              <a:rPr lang="sv-SE" sz="1200" kern="0" dirty="0" smtClean="0">
                <a:solidFill>
                  <a:schemeClr val="tx1"/>
                </a:solidFill>
                <a:latin typeface="Arial" panose="020B0604020202020204" pitchFamily="34" charset="0"/>
                <a:cs typeface="Arial" panose="020B0604020202020204" pitchFamily="34" charset="0"/>
              </a:rPr>
              <a:t> 4: </a:t>
            </a:r>
          </a:p>
          <a:p>
            <a:pPr>
              <a:defRPr/>
            </a:pPr>
            <a:r>
              <a:rPr lang="sv-SE" sz="1200" kern="0" dirty="0" smtClean="0">
                <a:solidFill>
                  <a:schemeClr val="tx1"/>
                </a:solidFill>
                <a:latin typeface="Arial" panose="020B0604020202020204" pitchFamily="34" charset="0"/>
                <a:cs typeface="Arial" panose="020B0604020202020204" pitchFamily="34" charset="0"/>
              </a:rPr>
              <a:t>Systems for access </a:t>
            </a:r>
            <a:r>
              <a:rPr lang="sv-SE" sz="1200" kern="0" dirty="0" err="1" smtClean="0">
                <a:solidFill>
                  <a:schemeClr val="tx1"/>
                </a:solidFill>
                <a:latin typeface="Arial" panose="020B0604020202020204" pitchFamily="34" charset="0"/>
                <a:cs typeface="Arial" panose="020B0604020202020204" pitchFamily="34" charset="0"/>
              </a:rPr>
              <a:t>control</a:t>
            </a:r>
            <a:r>
              <a:rPr lang="sv-SE" sz="1200" kern="0" dirty="0" smtClean="0">
                <a:solidFill>
                  <a:schemeClr val="tx1"/>
                </a:solidFill>
                <a:latin typeface="Arial" panose="020B0604020202020204" pitchFamily="34" charset="0"/>
                <a:cs typeface="Arial" panose="020B0604020202020204" pitchFamily="34" charset="0"/>
              </a:rPr>
              <a:t> and </a:t>
            </a:r>
            <a:r>
              <a:rPr lang="sv-SE" sz="1200" kern="0" dirty="0" err="1" smtClean="0">
                <a:solidFill>
                  <a:schemeClr val="tx1"/>
                </a:solidFill>
                <a:latin typeface="Arial" panose="020B0604020202020204" pitchFamily="34" charset="0"/>
                <a:cs typeface="Arial" panose="020B0604020202020204" pitchFamily="34" charset="0"/>
              </a:rPr>
              <a:t>measurement</a:t>
            </a:r>
            <a:endParaRPr lang="sv-SE" sz="1600" kern="0" dirty="0" smtClean="0">
              <a:solidFill>
                <a:schemeClr val="tx1"/>
              </a:solidFill>
              <a:latin typeface="Arial" panose="020B0604020202020204" pitchFamily="34" charset="0"/>
              <a:cs typeface="Arial" panose="020B0604020202020204" pitchFamily="34" charset="0"/>
            </a:endParaRPr>
          </a:p>
        </p:txBody>
      </p:sp>
      <p:cxnSp>
        <p:nvCxnSpPr>
          <p:cNvPr id="22" name="Straight Connector 21"/>
          <p:cNvCxnSpPr/>
          <p:nvPr/>
        </p:nvCxnSpPr>
        <p:spPr>
          <a:xfrm>
            <a:off x="591670" y="2632384"/>
            <a:ext cx="8100000" cy="0"/>
          </a:xfrm>
          <a:prstGeom prst="line">
            <a:avLst/>
          </a:prstGeom>
          <a:ln w="9525">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91670" y="3565072"/>
            <a:ext cx="8100000" cy="0"/>
          </a:xfrm>
          <a:prstGeom prst="line">
            <a:avLst/>
          </a:prstGeom>
          <a:ln w="9525">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91670" y="4497760"/>
            <a:ext cx="8100000" cy="0"/>
          </a:xfrm>
          <a:prstGeom prst="line">
            <a:avLst/>
          </a:prstGeom>
          <a:ln w="9525">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392500" y="1204578"/>
            <a:ext cx="1617751" cy="523220"/>
          </a:xfrm>
          <a:prstGeom prst="rect">
            <a:avLst/>
          </a:prstGeom>
        </p:spPr>
        <p:txBody>
          <a:bodyPr wrap="none">
            <a:spAutoFit/>
          </a:bodyPr>
          <a:lstStyle/>
          <a:p>
            <a:r>
              <a:rPr lang="sv-SE" sz="1400" dirty="0" err="1" smtClean="0">
                <a:cs typeface="Arial" panose="020B0604020202020204" pitchFamily="34" charset="0"/>
              </a:rPr>
              <a:t>Responsible</a:t>
            </a:r>
            <a:r>
              <a:rPr lang="sv-SE" sz="1400" dirty="0" smtClean="0">
                <a:cs typeface="Arial" panose="020B0604020202020204" pitchFamily="34" charset="0"/>
              </a:rPr>
              <a:t> </a:t>
            </a:r>
            <a:r>
              <a:rPr lang="sv-SE" sz="1400" dirty="0" err="1" smtClean="0">
                <a:cs typeface="Arial" panose="020B0604020202020204" pitchFamily="34" charset="0"/>
              </a:rPr>
              <a:t>actor</a:t>
            </a:r>
            <a:endParaRPr lang="sv-SE" sz="1400" dirty="0" smtClean="0">
              <a:cs typeface="Arial" panose="020B0604020202020204" pitchFamily="34" charset="0"/>
            </a:endParaRPr>
          </a:p>
          <a:p>
            <a:endParaRPr lang="sv-SE" sz="1400" dirty="0">
              <a:cs typeface="Arial" panose="020B0604020202020204" pitchFamily="34" charset="0"/>
            </a:endParaRPr>
          </a:p>
        </p:txBody>
      </p:sp>
      <p:sp>
        <p:nvSpPr>
          <p:cNvPr id="25" name="Rectangle 24"/>
          <p:cNvSpPr/>
          <p:nvPr/>
        </p:nvSpPr>
        <p:spPr>
          <a:xfrm>
            <a:off x="4432505" y="1172242"/>
            <a:ext cx="1896673" cy="523220"/>
          </a:xfrm>
          <a:prstGeom prst="rect">
            <a:avLst/>
          </a:prstGeom>
        </p:spPr>
        <p:txBody>
          <a:bodyPr wrap="none">
            <a:spAutoFit/>
          </a:bodyPr>
          <a:lstStyle/>
          <a:p>
            <a:r>
              <a:rPr lang="sv-SE" sz="1400" dirty="0" err="1" smtClean="0">
                <a:cs typeface="Arial" panose="020B0604020202020204" pitchFamily="34" charset="0"/>
              </a:rPr>
              <a:t>Concession</a:t>
            </a:r>
            <a:r>
              <a:rPr lang="sv-SE" sz="1400" dirty="0" smtClean="0">
                <a:cs typeface="Arial" panose="020B0604020202020204" pitchFamily="34" charset="0"/>
              </a:rPr>
              <a:t> or public </a:t>
            </a:r>
          </a:p>
          <a:p>
            <a:r>
              <a:rPr lang="sv-SE" sz="1400" dirty="0" err="1" smtClean="0">
                <a:cs typeface="Arial" panose="020B0604020202020204" pitchFamily="34" charset="0"/>
              </a:rPr>
              <a:t>procurement</a:t>
            </a:r>
            <a:endParaRPr lang="sv-SE" sz="1400" dirty="0">
              <a:cs typeface="Arial" panose="020B0604020202020204" pitchFamily="34" charset="0"/>
            </a:endParaRPr>
          </a:p>
        </p:txBody>
      </p:sp>
      <p:sp>
        <p:nvSpPr>
          <p:cNvPr id="26" name="Rectangle 25"/>
          <p:cNvSpPr/>
          <p:nvPr/>
        </p:nvSpPr>
        <p:spPr>
          <a:xfrm>
            <a:off x="6793024" y="1123843"/>
            <a:ext cx="1822656" cy="523220"/>
          </a:xfrm>
          <a:prstGeom prst="rect">
            <a:avLst/>
          </a:prstGeom>
        </p:spPr>
        <p:txBody>
          <a:bodyPr wrap="square">
            <a:spAutoFit/>
          </a:bodyPr>
          <a:lstStyle/>
          <a:p>
            <a:r>
              <a:rPr lang="sv-SE" sz="1400" dirty="0" smtClean="0">
                <a:cs typeface="Arial" panose="020B0604020202020204" pitchFamily="34" charset="0"/>
              </a:rPr>
              <a:t>Public </a:t>
            </a:r>
            <a:r>
              <a:rPr lang="sv-SE" sz="1400" dirty="0" err="1" smtClean="0">
                <a:cs typeface="Arial" panose="020B0604020202020204" pitchFamily="34" charset="0"/>
              </a:rPr>
              <a:t>sector</a:t>
            </a:r>
            <a:r>
              <a:rPr lang="sv-SE" sz="1400" dirty="0" smtClean="0">
                <a:cs typeface="Arial" panose="020B0604020202020204" pitchFamily="34" charset="0"/>
              </a:rPr>
              <a:t> </a:t>
            </a:r>
            <a:r>
              <a:rPr lang="sv-SE" sz="1400" dirty="0" err="1" smtClean="0">
                <a:cs typeface="Arial" panose="020B0604020202020204" pitchFamily="34" charset="0"/>
              </a:rPr>
              <a:t>involvement</a:t>
            </a:r>
            <a:endParaRPr lang="sv-SE" sz="1400" dirty="0">
              <a:cs typeface="Arial" panose="020B0604020202020204" pitchFamily="34" charset="0"/>
            </a:endParaRPr>
          </a:p>
        </p:txBody>
      </p:sp>
      <p:sp>
        <p:nvSpPr>
          <p:cNvPr id="27" name="Rectangle 26"/>
          <p:cNvSpPr/>
          <p:nvPr/>
        </p:nvSpPr>
        <p:spPr>
          <a:xfrm>
            <a:off x="2392500" y="2017604"/>
            <a:ext cx="1531188" cy="276999"/>
          </a:xfrm>
          <a:prstGeom prst="rect">
            <a:avLst/>
          </a:prstGeom>
        </p:spPr>
        <p:txBody>
          <a:bodyPr wrap="none">
            <a:spAutoFit/>
          </a:bodyPr>
          <a:lstStyle/>
          <a:p>
            <a:r>
              <a:rPr lang="sv-SE" sz="1200" dirty="0" smtClean="0">
                <a:cs typeface="Arial" panose="020B0604020202020204" pitchFamily="34" charset="0"/>
              </a:rPr>
              <a:t>Power </a:t>
            </a:r>
            <a:r>
              <a:rPr lang="sv-SE" sz="1200" dirty="0" err="1" smtClean="0">
                <a:cs typeface="Arial" panose="020B0604020202020204" pitchFamily="34" charset="0"/>
              </a:rPr>
              <a:t>grid</a:t>
            </a:r>
            <a:r>
              <a:rPr lang="sv-SE" sz="1200" dirty="0" smtClean="0">
                <a:cs typeface="Arial" panose="020B0604020202020204" pitchFamily="34" charset="0"/>
              </a:rPr>
              <a:t> operator</a:t>
            </a:r>
          </a:p>
        </p:txBody>
      </p:sp>
      <p:sp>
        <p:nvSpPr>
          <p:cNvPr id="30" name="Rectangle 29"/>
          <p:cNvSpPr/>
          <p:nvPr/>
        </p:nvSpPr>
        <p:spPr>
          <a:xfrm>
            <a:off x="4432505" y="2017604"/>
            <a:ext cx="1726755" cy="276999"/>
          </a:xfrm>
          <a:prstGeom prst="rect">
            <a:avLst/>
          </a:prstGeom>
        </p:spPr>
        <p:txBody>
          <a:bodyPr wrap="none">
            <a:spAutoFit/>
          </a:bodyPr>
          <a:lstStyle/>
          <a:p>
            <a:r>
              <a:rPr lang="sv-SE" sz="1200" dirty="0" smtClean="0">
                <a:cs typeface="Arial" panose="020B0604020202020204" pitchFamily="34" charset="0"/>
              </a:rPr>
              <a:t>Power </a:t>
            </a:r>
            <a:r>
              <a:rPr lang="sv-SE" sz="1200" dirty="0" err="1" smtClean="0">
                <a:cs typeface="Arial" panose="020B0604020202020204" pitchFamily="34" charset="0"/>
              </a:rPr>
              <a:t>grid</a:t>
            </a:r>
            <a:r>
              <a:rPr lang="sv-SE" sz="1200" dirty="0" smtClean="0">
                <a:cs typeface="Arial" panose="020B0604020202020204" pitchFamily="34" charset="0"/>
              </a:rPr>
              <a:t> </a:t>
            </a:r>
            <a:r>
              <a:rPr lang="sv-SE" sz="1200" dirty="0" err="1" smtClean="0">
                <a:cs typeface="Arial" panose="020B0604020202020204" pitchFamily="34" charset="0"/>
              </a:rPr>
              <a:t>concession</a:t>
            </a:r>
            <a:endParaRPr lang="sv-SE" sz="1200" dirty="0">
              <a:cs typeface="Arial" panose="020B0604020202020204" pitchFamily="34" charset="0"/>
            </a:endParaRPr>
          </a:p>
        </p:txBody>
      </p:sp>
      <p:sp>
        <p:nvSpPr>
          <p:cNvPr id="31" name="Rectangle 30"/>
          <p:cNvSpPr/>
          <p:nvPr/>
        </p:nvSpPr>
        <p:spPr>
          <a:xfrm>
            <a:off x="6793024" y="1840445"/>
            <a:ext cx="1897652" cy="646331"/>
          </a:xfrm>
          <a:prstGeom prst="rect">
            <a:avLst/>
          </a:prstGeom>
        </p:spPr>
        <p:txBody>
          <a:bodyPr wrap="square">
            <a:spAutoFit/>
          </a:bodyPr>
          <a:lstStyle/>
          <a:p>
            <a:r>
              <a:rPr lang="sv-SE" sz="1200" dirty="0" smtClean="0">
                <a:cs typeface="Arial" panose="020B0604020202020204" pitchFamily="34" charset="0"/>
              </a:rPr>
              <a:t>Under </a:t>
            </a:r>
            <a:r>
              <a:rPr lang="sv-SE" sz="1200" dirty="0" err="1" smtClean="0">
                <a:cs typeface="Arial" panose="020B0604020202020204" pitchFamily="34" charset="0"/>
              </a:rPr>
              <a:t>regulation</a:t>
            </a:r>
            <a:r>
              <a:rPr lang="sv-SE" sz="1200" dirty="0" smtClean="0">
                <a:cs typeface="Arial" panose="020B0604020202020204" pitchFamily="34" charset="0"/>
              </a:rPr>
              <a:t> </a:t>
            </a:r>
            <a:r>
              <a:rPr lang="sv-SE" sz="1200" dirty="0" err="1" smtClean="0">
                <a:cs typeface="Arial" panose="020B0604020202020204" pitchFamily="34" charset="0"/>
              </a:rPr>
              <a:t>of</a:t>
            </a:r>
            <a:r>
              <a:rPr lang="sv-SE" sz="1200" dirty="0" smtClean="0">
                <a:cs typeface="Arial" panose="020B0604020202020204" pitchFamily="34" charset="0"/>
              </a:rPr>
              <a:t> Swedish Energy Markets </a:t>
            </a:r>
            <a:r>
              <a:rPr lang="sv-SE" sz="1200" dirty="0" err="1" smtClean="0">
                <a:cs typeface="Arial" panose="020B0604020202020204" pitchFamily="34" charset="0"/>
              </a:rPr>
              <a:t>Inspectorate</a:t>
            </a:r>
            <a:r>
              <a:rPr lang="sv-SE" sz="1200" dirty="0" smtClean="0">
                <a:cs typeface="Arial" panose="020B0604020202020204" pitchFamily="34" charset="0"/>
              </a:rPr>
              <a:t> (EI)</a:t>
            </a:r>
            <a:endParaRPr lang="sv-SE" sz="1200" dirty="0">
              <a:cs typeface="Arial" panose="020B0604020202020204" pitchFamily="34" charset="0"/>
            </a:endParaRPr>
          </a:p>
        </p:txBody>
      </p:sp>
      <p:sp>
        <p:nvSpPr>
          <p:cNvPr id="32" name="Rectangle 31"/>
          <p:cNvSpPr/>
          <p:nvPr/>
        </p:nvSpPr>
        <p:spPr>
          <a:xfrm>
            <a:off x="2392500" y="2804019"/>
            <a:ext cx="1901985" cy="685188"/>
          </a:xfrm>
          <a:prstGeom prst="rect">
            <a:avLst/>
          </a:prstGeom>
        </p:spPr>
        <p:txBody>
          <a:bodyPr wrap="square">
            <a:spAutoFit/>
          </a:bodyPr>
          <a:lstStyle/>
          <a:p>
            <a:pPr>
              <a:lnSpc>
                <a:spcPct val="107000"/>
              </a:lnSpc>
              <a:spcAft>
                <a:spcPts val="0"/>
              </a:spcAft>
            </a:pPr>
            <a:r>
              <a:rPr lang="sv-SE" sz="1200" dirty="0" smtClean="0">
                <a:cs typeface="Arial" panose="020B0604020202020204" pitchFamily="34" charset="0"/>
              </a:rPr>
              <a:t>Swedish Transport Administration (initial </a:t>
            </a:r>
            <a:r>
              <a:rPr lang="sv-SE" sz="1200" dirty="0" err="1" smtClean="0">
                <a:cs typeface="Arial" panose="020B0604020202020204" pitchFamily="34" charset="0"/>
              </a:rPr>
              <a:t>phase</a:t>
            </a:r>
            <a:r>
              <a:rPr lang="sv-SE" sz="1200" dirty="0" smtClean="0">
                <a:cs typeface="Arial" panose="020B0604020202020204" pitchFamily="34" charset="0"/>
              </a:rPr>
              <a:t>)</a:t>
            </a:r>
          </a:p>
        </p:txBody>
      </p:sp>
      <p:sp>
        <p:nvSpPr>
          <p:cNvPr id="33" name="Rectangle 32"/>
          <p:cNvSpPr/>
          <p:nvPr/>
        </p:nvSpPr>
        <p:spPr>
          <a:xfrm>
            <a:off x="4429760" y="2717234"/>
            <a:ext cx="2277810" cy="751039"/>
          </a:xfrm>
          <a:prstGeom prst="rect">
            <a:avLst/>
          </a:prstGeom>
        </p:spPr>
        <p:txBody>
          <a:bodyPr wrap="square">
            <a:spAutoFit/>
          </a:bodyPr>
          <a:lstStyle/>
          <a:p>
            <a:pPr>
              <a:lnSpc>
                <a:spcPct val="107000"/>
              </a:lnSpc>
              <a:spcAft>
                <a:spcPts val="0"/>
              </a:spcAft>
            </a:pPr>
            <a:r>
              <a:rPr lang="sv-SE" sz="1200" dirty="0" smtClean="0">
                <a:cs typeface="Arial" panose="020B0604020202020204" pitchFamily="34" charset="0"/>
              </a:rPr>
              <a:t>In the short </a:t>
            </a:r>
            <a:r>
              <a:rPr lang="sv-SE" sz="1200" dirty="0" err="1" smtClean="0">
                <a:cs typeface="Arial" panose="020B0604020202020204" pitchFamily="34" charset="0"/>
              </a:rPr>
              <a:t>run</a:t>
            </a:r>
            <a:r>
              <a:rPr lang="sv-SE" sz="1200" dirty="0" smtClean="0">
                <a:cs typeface="Arial" panose="020B0604020202020204" pitchFamily="34" charset="0"/>
              </a:rPr>
              <a:t>; </a:t>
            </a:r>
            <a:r>
              <a:rPr lang="sv-SE" sz="1200" dirty="0" err="1" smtClean="0">
                <a:cs typeface="Arial" panose="020B0604020202020204" pitchFamily="34" charset="0"/>
              </a:rPr>
              <a:t>both</a:t>
            </a:r>
            <a:r>
              <a:rPr lang="sv-SE" sz="1200" dirty="0" smtClean="0">
                <a:cs typeface="Arial" panose="020B0604020202020204" pitchFamily="34" charset="0"/>
              </a:rPr>
              <a:t> forms</a:t>
            </a:r>
          </a:p>
          <a:p>
            <a:pPr>
              <a:lnSpc>
                <a:spcPct val="107000"/>
              </a:lnSpc>
              <a:spcAft>
                <a:spcPts val="0"/>
              </a:spcAft>
            </a:pPr>
            <a:endParaRPr lang="sv-SE" sz="400" dirty="0" smtClean="0">
              <a:cs typeface="Arial" panose="020B0604020202020204" pitchFamily="34" charset="0"/>
            </a:endParaRPr>
          </a:p>
          <a:p>
            <a:pPr>
              <a:lnSpc>
                <a:spcPct val="107000"/>
              </a:lnSpc>
              <a:spcAft>
                <a:spcPts val="0"/>
              </a:spcAft>
            </a:pPr>
            <a:r>
              <a:rPr lang="sv-SE" sz="1200" dirty="0" err="1" smtClean="0">
                <a:cs typeface="Arial" panose="020B0604020202020204" pitchFamily="34" charset="0"/>
              </a:rPr>
              <a:t>During</a:t>
            </a:r>
            <a:r>
              <a:rPr lang="sv-SE" sz="1200" dirty="0" smtClean="0">
                <a:cs typeface="Arial" panose="020B0604020202020204" pitchFamily="34" charset="0"/>
              </a:rPr>
              <a:t> full </a:t>
            </a:r>
            <a:r>
              <a:rPr lang="sv-SE" sz="1200" dirty="0" err="1" smtClean="0">
                <a:cs typeface="Arial" panose="020B0604020202020204" pitchFamily="34" charset="0"/>
              </a:rPr>
              <a:t>scale</a:t>
            </a:r>
            <a:r>
              <a:rPr lang="sv-SE" sz="1200" dirty="0" smtClean="0">
                <a:cs typeface="Arial" panose="020B0604020202020204" pitchFamily="34" charset="0"/>
              </a:rPr>
              <a:t> </a:t>
            </a:r>
            <a:r>
              <a:rPr lang="sv-SE" sz="1200" dirty="0" err="1" smtClean="0">
                <a:cs typeface="Arial" panose="020B0604020202020204" pitchFamily="34" charset="0"/>
              </a:rPr>
              <a:t>deployment</a:t>
            </a:r>
            <a:r>
              <a:rPr lang="sv-SE" sz="1200" dirty="0" smtClean="0">
                <a:cs typeface="Arial" panose="020B0604020202020204" pitchFamily="34" charset="0"/>
              </a:rPr>
              <a:t>: </a:t>
            </a:r>
            <a:r>
              <a:rPr lang="sv-SE" sz="1200" dirty="0" err="1" smtClean="0">
                <a:cs typeface="Arial" panose="020B0604020202020204" pitchFamily="34" charset="0"/>
              </a:rPr>
              <a:t>concession</a:t>
            </a:r>
            <a:endParaRPr lang="sv-SE" sz="1200" dirty="0">
              <a:ea typeface="Times New Roman" panose="02020603050405020304" pitchFamily="18" charset="0"/>
              <a:cs typeface="Arial" panose="020B0604020202020204" pitchFamily="34" charset="0"/>
            </a:endParaRPr>
          </a:p>
        </p:txBody>
      </p:sp>
      <p:sp>
        <p:nvSpPr>
          <p:cNvPr id="34" name="Rectangle 33"/>
          <p:cNvSpPr/>
          <p:nvPr/>
        </p:nvSpPr>
        <p:spPr>
          <a:xfrm>
            <a:off x="6793024" y="2862782"/>
            <a:ext cx="1897651" cy="487569"/>
          </a:xfrm>
          <a:prstGeom prst="rect">
            <a:avLst/>
          </a:prstGeom>
        </p:spPr>
        <p:txBody>
          <a:bodyPr wrap="square">
            <a:spAutoFit/>
          </a:bodyPr>
          <a:lstStyle/>
          <a:p>
            <a:pPr>
              <a:lnSpc>
                <a:spcPct val="107000"/>
              </a:lnSpc>
              <a:spcAft>
                <a:spcPts val="0"/>
              </a:spcAft>
            </a:pPr>
            <a:r>
              <a:rPr lang="sv-SE" sz="1200" dirty="0" err="1" smtClean="0">
                <a:cs typeface="Arial" panose="020B0604020202020204" pitchFamily="34" charset="0"/>
              </a:rPr>
              <a:t>Procurer</a:t>
            </a:r>
            <a:r>
              <a:rPr lang="sv-SE" sz="1200" dirty="0" smtClean="0">
                <a:cs typeface="Arial" panose="020B0604020202020204" pitchFamily="34" charset="0"/>
              </a:rPr>
              <a:t> in pilots and full </a:t>
            </a:r>
            <a:r>
              <a:rPr lang="sv-SE" sz="1200" dirty="0" err="1" smtClean="0">
                <a:cs typeface="Arial" panose="020B0604020202020204" pitchFamily="34" charset="0"/>
              </a:rPr>
              <a:t>scale</a:t>
            </a:r>
            <a:r>
              <a:rPr lang="sv-SE" sz="1200" dirty="0" smtClean="0">
                <a:cs typeface="Arial" panose="020B0604020202020204" pitchFamily="34" charset="0"/>
              </a:rPr>
              <a:t> </a:t>
            </a:r>
            <a:r>
              <a:rPr lang="sv-SE" sz="1200" dirty="0" err="1" smtClean="0">
                <a:cs typeface="Arial" panose="020B0604020202020204" pitchFamily="34" charset="0"/>
              </a:rPr>
              <a:t>phases</a:t>
            </a:r>
            <a:endParaRPr lang="sv-SE" sz="1200" dirty="0">
              <a:ea typeface="Times New Roman" panose="02020603050405020304" pitchFamily="18" charset="0"/>
              <a:cs typeface="Arial" panose="020B0604020202020204" pitchFamily="34" charset="0"/>
            </a:endParaRPr>
          </a:p>
        </p:txBody>
      </p:sp>
      <p:sp>
        <p:nvSpPr>
          <p:cNvPr id="35" name="Rectangle 34"/>
          <p:cNvSpPr/>
          <p:nvPr/>
        </p:nvSpPr>
        <p:spPr>
          <a:xfrm>
            <a:off x="2392500" y="3872077"/>
            <a:ext cx="1625317" cy="289951"/>
          </a:xfrm>
          <a:prstGeom prst="rect">
            <a:avLst/>
          </a:prstGeom>
        </p:spPr>
        <p:txBody>
          <a:bodyPr wrap="none">
            <a:spAutoFit/>
          </a:bodyPr>
          <a:lstStyle/>
          <a:p>
            <a:pPr>
              <a:lnSpc>
                <a:spcPct val="107000"/>
              </a:lnSpc>
              <a:spcAft>
                <a:spcPts val="0"/>
              </a:spcAft>
            </a:pPr>
            <a:r>
              <a:rPr lang="sv-SE" sz="1200" dirty="0" err="1" smtClean="0">
                <a:cs typeface="Arial" panose="020B0604020202020204" pitchFamily="34" charset="0"/>
              </a:rPr>
              <a:t>Vehicle</a:t>
            </a:r>
            <a:r>
              <a:rPr lang="sv-SE" sz="1200" dirty="0" smtClean="0">
                <a:cs typeface="Arial" panose="020B0604020202020204" pitchFamily="34" charset="0"/>
              </a:rPr>
              <a:t> </a:t>
            </a:r>
            <a:r>
              <a:rPr lang="sv-SE" sz="1200" dirty="0" err="1" smtClean="0">
                <a:cs typeface="Arial" panose="020B0604020202020204" pitchFamily="34" charset="0"/>
              </a:rPr>
              <a:t>manufacturer</a:t>
            </a:r>
            <a:endParaRPr lang="sv-SE" sz="1200" dirty="0">
              <a:ea typeface="Times New Roman" panose="02020603050405020304" pitchFamily="18" charset="0"/>
              <a:cs typeface="Arial" panose="020B0604020202020204" pitchFamily="34" charset="0"/>
            </a:endParaRPr>
          </a:p>
        </p:txBody>
      </p:sp>
      <p:sp>
        <p:nvSpPr>
          <p:cNvPr id="36" name="Rectangle 35"/>
          <p:cNvSpPr/>
          <p:nvPr/>
        </p:nvSpPr>
        <p:spPr>
          <a:xfrm>
            <a:off x="4351406" y="3858035"/>
            <a:ext cx="2106539" cy="289951"/>
          </a:xfrm>
          <a:prstGeom prst="rect">
            <a:avLst/>
          </a:prstGeom>
        </p:spPr>
        <p:txBody>
          <a:bodyPr wrap="square">
            <a:spAutoFit/>
          </a:bodyPr>
          <a:lstStyle/>
          <a:p>
            <a:pPr>
              <a:lnSpc>
                <a:spcPct val="107000"/>
              </a:lnSpc>
              <a:spcAft>
                <a:spcPts val="0"/>
              </a:spcAft>
            </a:pPr>
            <a:r>
              <a:rPr lang="sv-SE" sz="1200" dirty="0" smtClean="0">
                <a:cs typeface="Arial" panose="020B0604020202020204" pitchFamily="34" charset="0"/>
              </a:rPr>
              <a:t>NA</a:t>
            </a:r>
            <a:endParaRPr lang="sv-SE" sz="1200" dirty="0">
              <a:ea typeface="Times New Roman" panose="02020603050405020304" pitchFamily="18" charset="0"/>
              <a:cs typeface="Arial" panose="020B0604020202020204" pitchFamily="34" charset="0"/>
            </a:endParaRPr>
          </a:p>
        </p:txBody>
      </p:sp>
      <p:sp>
        <p:nvSpPr>
          <p:cNvPr id="37" name="Rectangle 36"/>
          <p:cNvSpPr/>
          <p:nvPr/>
        </p:nvSpPr>
        <p:spPr>
          <a:xfrm>
            <a:off x="6793024" y="3694918"/>
            <a:ext cx="1897651" cy="487569"/>
          </a:xfrm>
          <a:prstGeom prst="rect">
            <a:avLst/>
          </a:prstGeom>
        </p:spPr>
        <p:txBody>
          <a:bodyPr wrap="square">
            <a:spAutoFit/>
          </a:bodyPr>
          <a:lstStyle/>
          <a:p>
            <a:pPr>
              <a:lnSpc>
                <a:spcPct val="107000"/>
              </a:lnSpc>
              <a:spcAft>
                <a:spcPts val="0"/>
              </a:spcAft>
            </a:pPr>
            <a:r>
              <a:rPr lang="sv-SE" sz="1200" dirty="0" smtClean="0">
                <a:cs typeface="Arial" panose="020B0604020202020204" pitchFamily="34" charset="0"/>
              </a:rPr>
              <a:t>NA </a:t>
            </a:r>
          </a:p>
          <a:p>
            <a:pPr>
              <a:lnSpc>
                <a:spcPct val="107000"/>
              </a:lnSpc>
              <a:spcAft>
                <a:spcPts val="0"/>
              </a:spcAft>
            </a:pPr>
            <a:r>
              <a:rPr lang="sv-SE" sz="1200" dirty="0" smtClean="0">
                <a:ea typeface="Times New Roman" panose="02020603050405020304" pitchFamily="18" charset="0"/>
                <a:cs typeface="Arial" panose="020B0604020202020204" pitchFamily="34" charset="0"/>
              </a:rPr>
              <a:t>(</a:t>
            </a:r>
            <a:r>
              <a:rPr lang="sv-SE" sz="1200" dirty="0" err="1" smtClean="0">
                <a:ea typeface="Times New Roman" panose="02020603050405020304" pitchFamily="18" charset="0"/>
                <a:cs typeface="Arial" panose="020B0604020202020204" pitchFamily="34" charset="0"/>
              </a:rPr>
              <a:t>except</a:t>
            </a:r>
            <a:r>
              <a:rPr lang="sv-SE" sz="1200" dirty="0" smtClean="0">
                <a:ea typeface="Times New Roman" panose="02020603050405020304" pitchFamily="18" charset="0"/>
                <a:cs typeface="Arial" panose="020B0604020202020204" pitchFamily="34" charset="0"/>
              </a:rPr>
              <a:t> for subsidies)</a:t>
            </a:r>
            <a:endParaRPr lang="sv-SE" sz="1200" dirty="0">
              <a:ea typeface="Times New Roman" panose="02020603050405020304" pitchFamily="18" charset="0"/>
              <a:cs typeface="Arial" panose="020B0604020202020204" pitchFamily="34" charset="0"/>
            </a:endParaRPr>
          </a:p>
        </p:txBody>
      </p:sp>
      <p:sp>
        <p:nvSpPr>
          <p:cNvPr id="38" name="Rectangle 37"/>
          <p:cNvSpPr/>
          <p:nvPr/>
        </p:nvSpPr>
        <p:spPr>
          <a:xfrm>
            <a:off x="2392500" y="4633278"/>
            <a:ext cx="1954551" cy="289951"/>
          </a:xfrm>
          <a:prstGeom prst="rect">
            <a:avLst/>
          </a:prstGeom>
        </p:spPr>
        <p:txBody>
          <a:bodyPr wrap="square">
            <a:spAutoFit/>
          </a:bodyPr>
          <a:lstStyle/>
          <a:p>
            <a:pPr>
              <a:lnSpc>
                <a:spcPct val="107000"/>
              </a:lnSpc>
              <a:spcAft>
                <a:spcPts val="0"/>
              </a:spcAft>
            </a:pPr>
            <a:r>
              <a:rPr lang="sv-SE" sz="1200" dirty="0" smtClean="0">
                <a:cs typeface="Arial" panose="020B0604020202020204" pitchFamily="34" charset="0"/>
              </a:rPr>
              <a:t>ERS operator (?)</a:t>
            </a:r>
            <a:endParaRPr lang="sv-SE" sz="1200" dirty="0">
              <a:cs typeface="Arial" panose="020B0604020202020204" pitchFamily="34" charset="0"/>
            </a:endParaRPr>
          </a:p>
        </p:txBody>
      </p:sp>
      <p:sp>
        <p:nvSpPr>
          <p:cNvPr id="39" name="Rectangle 38"/>
          <p:cNvSpPr/>
          <p:nvPr/>
        </p:nvSpPr>
        <p:spPr>
          <a:xfrm>
            <a:off x="4429760" y="4605515"/>
            <a:ext cx="2106539" cy="275653"/>
          </a:xfrm>
          <a:prstGeom prst="rect">
            <a:avLst/>
          </a:prstGeom>
        </p:spPr>
        <p:txBody>
          <a:bodyPr wrap="square">
            <a:spAutoFit/>
          </a:bodyPr>
          <a:lstStyle/>
          <a:p>
            <a:pPr>
              <a:lnSpc>
                <a:spcPct val="107000"/>
              </a:lnSpc>
              <a:spcAft>
                <a:spcPts val="0"/>
              </a:spcAft>
            </a:pPr>
            <a:r>
              <a:rPr lang="sv-SE" sz="1200" dirty="0" err="1" smtClean="0">
                <a:cs typeface="Arial" panose="020B0604020202020204" pitchFamily="34" charset="0"/>
              </a:rPr>
              <a:t>Preferably</a:t>
            </a:r>
            <a:r>
              <a:rPr lang="sv-SE" sz="1200" dirty="0" smtClean="0">
                <a:cs typeface="Arial" panose="020B0604020202020204" pitchFamily="34" charset="0"/>
              </a:rPr>
              <a:t> not</a:t>
            </a:r>
            <a:endParaRPr lang="sv-SE" sz="1200" dirty="0">
              <a:ea typeface="Times New Roman" panose="02020603050405020304" pitchFamily="18" charset="0"/>
              <a:cs typeface="Arial" panose="020B0604020202020204" pitchFamily="34" charset="0"/>
            </a:endParaRPr>
          </a:p>
        </p:txBody>
      </p:sp>
      <p:sp>
        <p:nvSpPr>
          <p:cNvPr id="40" name="Rectangle 39"/>
          <p:cNvSpPr/>
          <p:nvPr/>
        </p:nvSpPr>
        <p:spPr>
          <a:xfrm>
            <a:off x="6793024" y="4633278"/>
            <a:ext cx="1897652" cy="705279"/>
          </a:xfrm>
          <a:prstGeom prst="rect">
            <a:avLst/>
          </a:prstGeom>
        </p:spPr>
        <p:txBody>
          <a:bodyPr wrap="square">
            <a:noAutofit/>
          </a:bodyPr>
          <a:lstStyle/>
          <a:p>
            <a:pPr>
              <a:lnSpc>
                <a:spcPct val="107000"/>
              </a:lnSpc>
              <a:spcAft>
                <a:spcPts val="0"/>
              </a:spcAft>
            </a:pPr>
            <a:r>
              <a:rPr lang="sv-SE" sz="1200" dirty="0" err="1" smtClean="0">
                <a:cs typeface="Arial" panose="020B0604020202020204" pitchFamily="34" charset="0"/>
              </a:rPr>
              <a:t>Preferably</a:t>
            </a:r>
            <a:r>
              <a:rPr lang="sv-SE" sz="1200" dirty="0" smtClean="0">
                <a:cs typeface="Arial" panose="020B0604020202020204" pitchFamily="34" charset="0"/>
              </a:rPr>
              <a:t> not</a:t>
            </a:r>
            <a:endParaRPr lang="sv-SE" sz="1200" dirty="0">
              <a:ea typeface="Times New Roman" panose="02020603050405020304" pitchFamily="18" charset="0"/>
              <a:cs typeface="Arial" panose="020B0604020202020204" pitchFamily="34" charset="0"/>
            </a:endParaRPr>
          </a:p>
        </p:txBody>
      </p:sp>
      <p:cxnSp>
        <p:nvCxnSpPr>
          <p:cNvPr id="41" name="Straight Connector 40"/>
          <p:cNvCxnSpPr/>
          <p:nvPr/>
        </p:nvCxnSpPr>
        <p:spPr>
          <a:xfrm>
            <a:off x="591670" y="1695462"/>
            <a:ext cx="8100000" cy="0"/>
          </a:xfrm>
          <a:prstGeom prst="line">
            <a:avLst/>
          </a:prstGeom>
          <a:ln w="9525">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38336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457199" y="0"/>
            <a:ext cx="8229600" cy="1143000"/>
          </a:xfrm>
        </p:spPr>
        <p:txBody>
          <a:bodyPr/>
          <a:lstStyle/>
          <a:p>
            <a:r>
              <a:rPr lang="sv-SE" dirty="0" err="1" smtClean="0"/>
              <a:t>Four</a:t>
            </a:r>
            <a:r>
              <a:rPr lang="sv-SE" dirty="0" smtClean="0"/>
              <a:t> business-</a:t>
            </a:r>
            <a:r>
              <a:rPr lang="sv-SE" dirty="0" err="1" smtClean="0"/>
              <a:t>model</a:t>
            </a:r>
            <a:r>
              <a:rPr lang="sv-SE" dirty="0" smtClean="0"/>
              <a:t> </a:t>
            </a:r>
            <a:r>
              <a:rPr lang="sv-SE" dirty="0" err="1" smtClean="0"/>
              <a:t>building</a:t>
            </a:r>
            <a:r>
              <a:rPr lang="sv-SE" dirty="0" smtClean="0"/>
              <a:t> blocks</a:t>
            </a:r>
          </a:p>
        </p:txBody>
      </p:sp>
      <p:graphicFrame>
        <p:nvGraphicFramePr>
          <p:cNvPr id="2" name="Platshållare för innehåll 1"/>
          <p:cNvGraphicFramePr>
            <a:graphicFrameLocks noGrp="1"/>
          </p:cNvGraphicFramePr>
          <p:nvPr>
            <p:ph idx="4294967295"/>
            <p:extLst>
              <p:ext uri="{D42A27DB-BD31-4B8C-83A1-F6EECF244321}">
                <p14:modId xmlns:p14="http://schemas.microsoft.com/office/powerpoint/2010/main" val="3135217248"/>
              </p:ext>
            </p:extLst>
          </p:nvPr>
        </p:nvGraphicFramePr>
        <p:xfrm>
          <a:off x="346165" y="1040449"/>
          <a:ext cx="8451669" cy="5120640"/>
        </p:xfrm>
        <a:graphic>
          <a:graphicData uri="http://schemas.openxmlformats.org/drawingml/2006/table">
            <a:tbl>
              <a:tblPr firstRow="1" bandRow="1">
                <a:tableStyleId>{5C22544A-7EE6-4342-B048-85BDC9FD1C3A}</a:tableStyleId>
              </a:tblPr>
              <a:tblGrid>
                <a:gridCol w="1606731">
                  <a:extLst>
                    <a:ext uri="{9D8B030D-6E8A-4147-A177-3AD203B41FA5}">
                      <a16:colId xmlns:a16="http://schemas.microsoft.com/office/drawing/2014/main" xmlns="" val="478291696"/>
                    </a:ext>
                  </a:extLst>
                </a:gridCol>
                <a:gridCol w="1933303">
                  <a:extLst>
                    <a:ext uri="{9D8B030D-6E8A-4147-A177-3AD203B41FA5}">
                      <a16:colId xmlns:a16="http://schemas.microsoft.com/office/drawing/2014/main" xmlns="" val="3471929121"/>
                    </a:ext>
                  </a:extLst>
                </a:gridCol>
                <a:gridCol w="1645920">
                  <a:extLst>
                    <a:ext uri="{9D8B030D-6E8A-4147-A177-3AD203B41FA5}">
                      <a16:colId xmlns:a16="http://schemas.microsoft.com/office/drawing/2014/main" xmlns="" val="3076749175"/>
                    </a:ext>
                  </a:extLst>
                </a:gridCol>
                <a:gridCol w="1645920">
                  <a:extLst>
                    <a:ext uri="{9D8B030D-6E8A-4147-A177-3AD203B41FA5}">
                      <a16:colId xmlns:a16="http://schemas.microsoft.com/office/drawing/2014/main" xmlns="" val="2431887972"/>
                    </a:ext>
                  </a:extLst>
                </a:gridCol>
                <a:gridCol w="1619795">
                  <a:extLst>
                    <a:ext uri="{9D8B030D-6E8A-4147-A177-3AD203B41FA5}">
                      <a16:colId xmlns:a16="http://schemas.microsoft.com/office/drawing/2014/main" xmlns="" val="3004054012"/>
                    </a:ext>
                  </a:extLst>
                </a:gridCol>
              </a:tblGrid>
              <a:tr h="370840">
                <a:tc>
                  <a:txBody>
                    <a:bodyPr/>
                    <a:lstStyle/>
                    <a:p>
                      <a:r>
                        <a:rPr lang="sv-SE" dirty="0" smtClean="0"/>
                        <a:t>”Block”</a:t>
                      </a:r>
                      <a:endParaRPr lang="sv-SE" dirty="0"/>
                    </a:p>
                  </a:txBody>
                  <a:tcPr/>
                </a:tc>
                <a:tc>
                  <a:txBody>
                    <a:bodyPr/>
                    <a:lstStyle/>
                    <a:p>
                      <a:r>
                        <a:rPr lang="sv-SE" dirty="0" err="1" smtClean="0"/>
                        <a:t>Owner</a:t>
                      </a:r>
                      <a:endParaRPr lang="sv-SE" dirty="0"/>
                    </a:p>
                  </a:txBody>
                  <a:tcPr/>
                </a:tc>
                <a:tc>
                  <a:txBody>
                    <a:bodyPr/>
                    <a:lstStyle/>
                    <a:p>
                      <a:r>
                        <a:rPr lang="sv-SE" dirty="0" err="1" smtClean="0"/>
                        <a:t>Financing</a:t>
                      </a:r>
                      <a:endParaRPr lang="sv-SE" dirty="0"/>
                    </a:p>
                  </a:txBody>
                  <a:tcPr/>
                </a:tc>
                <a:tc>
                  <a:txBody>
                    <a:bodyPr/>
                    <a:lstStyle/>
                    <a:p>
                      <a:r>
                        <a:rPr lang="sv-SE" dirty="0" err="1" smtClean="0"/>
                        <a:t>Legislation</a:t>
                      </a:r>
                      <a:endParaRPr lang="sv-SE" dirty="0"/>
                    </a:p>
                  </a:txBody>
                  <a:tcPr/>
                </a:tc>
                <a:tc>
                  <a:txBody>
                    <a:bodyPr/>
                    <a:lstStyle/>
                    <a:p>
                      <a:r>
                        <a:rPr lang="sv-SE" dirty="0" err="1" smtClean="0"/>
                        <a:t>Supplier</a:t>
                      </a:r>
                      <a:r>
                        <a:rPr lang="sv-SE" dirty="0" smtClean="0"/>
                        <a:t>/</a:t>
                      </a:r>
                      <a:r>
                        <a:rPr lang="sv-SE" dirty="0" err="1" smtClean="0"/>
                        <a:t>customer</a:t>
                      </a:r>
                      <a:endParaRPr lang="sv-SE" dirty="0"/>
                    </a:p>
                  </a:txBody>
                  <a:tcPr/>
                </a:tc>
                <a:extLst>
                  <a:ext uri="{0D108BD9-81ED-4DB2-BD59-A6C34878D82A}">
                    <a16:rowId xmlns:a16="http://schemas.microsoft.com/office/drawing/2014/main" xmlns="" val="288686250"/>
                  </a:ext>
                </a:extLst>
              </a:tr>
              <a:tr h="370840">
                <a:tc>
                  <a:txBody>
                    <a:bodyPr/>
                    <a:lstStyle/>
                    <a:p>
                      <a:r>
                        <a:rPr lang="sv-SE" dirty="0" smtClean="0"/>
                        <a:t>1.</a:t>
                      </a:r>
                      <a:r>
                        <a:rPr lang="sv-SE" baseline="0" dirty="0" smtClean="0"/>
                        <a:t> </a:t>
                      </a:r>
                      <a:r>
                        <a:rPr lang="sv-SE" dirty="0" smtClean="0"/>
                        <a:t>Access and </a:t>
                      </a:r>
                      <a:r>
                        <a:rPr lang="sv-SE" dirty="0" err="1" smtClean="0"/>
                        <a:t>measurement</a:t>
                      </a:r>
                      <a:endParaRPr lang="sv-SE" dirty="0" smtClean="0"/>
                    </a:p>
                    <a:p>
                      <a:endParaRPr lang="sv-SE" dirty="0"/>
                    </a:p>
                  </a:txBody>
                  <a:tcPr/>
                </a:tc>
                <a:tc>
                  <a:txBody>
                    <a:bodyPr/>
                    <a:lstStyle/>
                    <a:p>
                      <a:r>
                        <a:rPr lang="sv-SE" dirty="0" smtClean="0"/>
                        <a:t>Private </a:t>
                      </a:r>
                      <a:r>
                        <a:rPr lang="sv-SE" dirty="0" err="1" smtClean="0"/>
                        <a:t>sector</a:t>
                      </a:r>
                      <a:endParaRPr lang="sv-SE" dirty="0" smtClean="0"/>
                    </a:p>
                    <a:p>
                      <a:pPr marL="342900" indent="-342900">
                        <a:buAutoNum type="alphaLcParenR"/>
                      </a:pPr>
                      <a:r>
                        <a:rPr lang="sv-SE" baseline="0" dirty="0" err="1" smtClean="0"/>
                        <a:t>Separate</a:t>
                      </a:r>
                      <a:endParaRPr lang="sv-SE" baseline="0" dirty="0" smtClean="0"/>
                    </a:p>
                    <a:p>
                      <a:pPr marL="342900" indent="-342900">
                        <a:buAutoNum type="alphaLcParenR"/>
                      </a:pPr>
                      <a:r>
                        <a:rPr lang="sv-SE" baseline="0" dirty="0" err="1" smtClean="0"/>
                        <a:t>Combined</a:t>
                      </a:r>
                      <a:r>
                        <a:rPr lang="sv-SE" baseline="0" dirty="0" smtClean="0"/>
                        <a:t> </a:t>
                      </a:r>
                      <a:r>
                        <a:rPr lang="sv-SE" baseline="0" dirty="0" err="1" smtClean="0"/>
                        <a:t>with</a:t>
                      </a:r>
                      <a:r>
                        <a:rPr lang="sv-SE" baseline="0" dirty="0" smtClean="0"/>
                        <a:t> 3/4</a:t>
                      </a:r>
                      <a:endParaRPr lang="sv-SE" dirty="0"/>
                    </a:p>
                  </a:txBody>
                  <a:tcPr/>
                </a:tc>
                <a:tc>
                  <a:txBody>
                    <a:bodyPr/>
                    <a:lstStyle/>
                    <a:p>
                      <a:r>
                        <a:rPr lang="sv-SE" dirty="0" err="1" smtClean="0"/>
                        <a:t>User</a:t>
                      </a:r>
                      <a:r>
                        <a:rPr lang="sv-SE" dirty="0" smtClean="0"/>
                        <a:t> </a:t>
                      </a:r>
                      <a:r>
                        <a:rPr lang="sv-SE" dirty="0" err="1" smtClean="0"/>
                        <a:t>fees</a:t>
                      </a:r>
                      <a:endParaRPr lang="sv-SE" dirty="0"/>
                    </a:p>
                  </a:txBody>
                  <a:tcPr/>
                </a:tc>
                <a:tc>
                  <a:txBody>
                    <a:bodyPr/>
                    <a:lstStyle/>
                    <a:p>
                      <a:endParaRPr lang="sv-SE" dirty="0"/>
                    </a:p>
                  </a:txBody>
                  <a:tcPr/>
                </a:tc>
                <a:tc>
                  <a:txBody>
                    <a:bodyPr/>
                    <a:lstStyle/>
                    <a:p>
                      <a:r>
                        <a:rPr lang="sv-SE" dirty="0" smtClean="0"/>
                        <a:t>ERS operator/</a:t>
                      </a:r>
                      <a:r>
                        <a:rPr lang="sv-SE" dirty="0" err="1" smtClean="0"/>
                        <a:t>separate</a:t>
                      </a:r>
                      <a:r>
                        <a:rPr lang="sv-SE" baseline="0" dirty="0" smtClean="0"/>
                        <a:t> </a:t>
                      </a:r>
                      <a:r>
                        <a:rPr lang="sv-SE" baseline="0" dirty="0" err="1" smtClean="0"/>
                        <a:t>provider</a:t>
                      </a:r>
                      <a:r>
                        <a:rPr lang="sv-SE" baseline="0" dirty="0" smtClean="0"/>
                        <a:t> – </a:t>
                      </a:r>
                      <a:r>
                        <a:rPr lang="sv-SE" baseline="0" dirty="0" err="1" smtClean="0"/>
                        <a:t>single</a:t>
                      </a:r>
                      <a:r>
                        <a:rPr lang="sv-SE" baseline="0" dirty="0" smtClean="0"/>
                        <a:t> </a:t>
                      </a:r>
                      <a:r>
                        <a:rPr lang="sv-SE" baseline="0" dirty="0" err="1" smtClean="0"/>
                        <a:t>user</a:t>
                      </a:r>
                      <a:endParaRPr lang="sv-SE" dirty="0"/>
                    </a:p>
                  </a:txBody>
                  <a:tcPr/>
                </a:tc>
                <a:extLst>
                  <a:ext uri="{0D108BD9-81ED-4DB2-BD59-A6C34878D82A}">
                    <a16:rowId xmlns:a16="http://schemas.microsoft.com/office/drawing/2014/main" xmlns="" val="32127743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2. </a:t>
                      </a:r>
                      <a:r>
                        <a:rPr lang="sv-SE" dirty="0" err="1" smtClean="0"/>
                        <a:t>Vehicles</a:t>
                      </a:r>
                      <a:endParaRPr lang="sv-SE" dirty="0" smtClean="0"/>
                    </a:p>
                    <a:p>
                      <a:endParaRPr lang="sv-SE" dirty="0"/>
                    </a:p>
                  </a:txBody>
                  <a:tcPr/>
                </a:tc>
                <a:tc>
                  <a:txBody>
                    <a:bodyPr/>
                    <a:lstStyle/>
                    <a:p>
                      <a:r>
                        <a:rPr lang="sv-SE" dirty="0" smtClean="0"/>
                        <a:t>Transport services operator</a:t>
                      </a:r>
                      <a:endParaRPr lang="sv-SE" dirty="0"/>
                    </a:p>
                  </a:txBody>
                  <a:tcPr/>
                </a:tc>
                <a:tc>
                  <a:txBody>
                    <a:bodyPr/>
                    <a:lstStyle/>
                    <a:p>
                      <a:r>
                        <a:rPr lang="sv-SE" dirty="0" err="1" smtClean="0"/>
                        <a:t>Owners</a:t>
                      </a:r>
                      <a:r>
                        <a:rPr lang="sv-SE" dirty="0" smtClean="0"/>
                        <a:t>/</a:t>
                      </a:r>
                      <a:r>
                        <a:rPr lang="sv-SE" dirty="0" err="1" smtClean="0"/>
                        <a:t>customers</a:t>
                      </a:r>
                      <a:endParaRPr lang="sv-SE" dirty="0"/>
                    </a:p>
                  </a:txBody>
                  <a:tcPr/>
                </a:tc>
                <a:tc>
                  <a:txBody>
                    <a:bodyPr/>
                    <a:lstStyle/>
                    <a:p>
                      <a:r>
                        <a:rPr lang="sv-SE" dirty="0" smtClean="0"/>
                        <a:t>General market </a:t>
                      </a:r>
                      <a:r>
                        <a:rPr lang="sv-SE" dirty="0" err="1" smtClean="0"/>
                        <a:t>regulation</a:t>
                      </a:r>
                      <a:endParaRPr lang="sv-SE" dirty="0"/>
                    </a:p>
                  </a:txBody>
                  <a:tcPr/>
                </a:tc>
                <a:tc>
                  <a:txBody>
                    <a:bodyPr/>
                    <a:lstStyle/>
                    <a:p>
                      <a:r>
                        <a:rPr lang="sv-SE" dirty="0" err="1" smtClean="0"/>
                        <a:t>Manufacturer</a:t>
                      </a:r>
                      <a:r>
                        <a:rPr lang="sv-SE" baseline="0" dirty="0" smtClean="0"/>
                        <a:t> - </a:t>
                      </a:r>
                      <a:r>
                        <a:rPr lang="sv-SE" baseline="0" dirty="0" err="1" smtClean="0"/>
                        <a:t>customer</a:t>
                      </a:r>
                      <a:endParaRPr lang="sv-SE" dirty="0"/>
                    </a:p>
                  </a:txBody>
                  <a:tcPr/>
                </a:tc>
                <a:extLst>
                  <a:ext uri="{0D108BD9-81ED-4DB2-BD59-A6C34878D82A}">
                    <a16:rowId xmlns:a16="http://schemas.microsoft.com/office/drawing/2014/main" xmlns="" val="23955124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3. ERS </a:t>
                      </a:r>
                      <a:r>
                        <a:rPr lang="sv-SE" dirty="0" err="1" smtClean="0"/>
                        <a:t>infrastructure</a:t>
                      </a:r>
                      <a:endParaRPr lang="sv-SE" dirty="0" smtClean="0"/>
                    </a:p>
                    <a:p>
                      <a:endParaRPr lang="sv-SE" dirty="0"/>
                    </a:p>
                  </a:txBody>
                  <a:tcPr/>
                </a:tc>
                <a:tc>
                  <a:txBody>
                    <a:bodyPr/>
                    <a:lstStyle/>
                    <a:p>
                      <a:r>
                        <a:rPr lang="sv-SE" dirty="0" smtClean="0"/>
                        <a:t>a) Transport</a:t>
                      </a:r>
                      <a:r>
                        <a:rPr lang="sv-SE" baseline="0" dirty="0" smtClean="0"/>
                        <a:t> </a:t>
                      </a:r>
                      <a:r>
                        <a:rPr lang="sv-SE" baseline="0" dirty="0" err="1" smtClean="0"/>
                        <a:t>Administation</a:t>
                      </a:r>
                      <a:r>
                        <a:rPr lang="sv-SE" baseline="0" dirty="0" smtClean="0"/>
                        <a:t> (STA)</a:t>
                      </a:r>
                    </a:p>
                    <a:p>
                      <a:r>
                        <a:rPr lang="sv-SE" baseline="0" dirty="0" smtClean="0"/>
                        <a:t>b) </a:t>
                      </a:r>
                      <a:r>
                        <a:rPr lang="sv-SE" baseline="0" dirty="0" err="1" smtClean="0"/>
                        <a:t>Electricity</a:t>
                      </a:r>
                      <a:r>
                        <a:rPr lang="sv-SE" baseline="0" dirty="0" smtClean="0"/>
                        <a:t> </a:t>
                      </a:r>
                      <a:r>
                        <a:rPr lang="sv-SE" baseline="0" dirty="0" err="1" smtClean="0"/>
                        <a:t>company</a:t>
                      </a:r>
                      <a:endParaRPr lang="sv-SE" dirty="0"/>
                    </a:p>
                  </a:txBody>
                  <a:tcPr/>
                </a:tc>
                <a:tc>
                  <a:txBody>
                    <a:bodyPr/>
                    <a:lstStyle/>
                    <a:p>
                      <a:r>
                        <a:rPr lang="sv-SE" dirty="0" err="1" smtClean="0"/>
                        <a:t>User</a:t>
                      </a:r>
                      <a:r>
                        <a:rPr lang="sv-SE" dirty="0" smtClean="0"/>
                        <a:t> </a:t>
                      </a:r>
                      <a:r>
                        <a:rPr lang="sv-SE" dirty="0" err="1" smtClean="0"/>
                        <a:t>fees</a:t>
                      </a:r>
                      <a:r>
                        <a:rPr lang="sv-SE" dirty="0" smtClean="0"/>
                        <a:t> (public)</a:t>
                      </a:r>
                    </a:p>
                    <a:p>
                      <a:r>
                        <a:rPr lang="sv-SE" dirty="0" err="1" smtClean="0"/>
                        <a:t>User</a:t>
                      </a:r>
                      <a:r>
                        <a:rPr lang="sv-SE" dirty="0" smtClean="0"/>
                        <a:t> </a:t>
                      </a:r>
                      <a:r>
                        <a:rPr lang="sv-SE" dirty="0" err="1" smtClean="0"/>
                        <a:t>fees</a:t>
                      </a:r>
                      <a:endParaRPr lang="sv-SE" dirty="0" smtClean="0"/>
                    </a:p>
                    <a:p>
                      <a:r>
                        <a:rPr lang="sv-SE" dirty="0" smtClean="0"/>
                        <a:t>4. a/b</a:t>
                      </a:r>
                      <a:endParaRPr lang="sv-SE" dirty="0"/>
                    </a:p>
                  </a:txBody>
                  <a:tcPr/>
                </a:tc>
                <a:tc>
                  <a:txBody>
                    <a:bodyPr/>
                    <a:lstStyle/>
                    <a:p>
                      <a:r>
                        <a:rPr lang="sv-SE" dirty="0" err="1" smtClean="0"/>
                        <a:t>Sw</a:t>
                      </a:r>
                      <a:r>
                        <a:rPr lang="sv-SE" baseline="0" dirty="0" smtClean="0"/>
                        <a:t> </a:t>
                      </a:r>
                      <a:r>
                        <a:rPr lang="sv-SE" dirty="0" smtClean="0"/>
                        <a:t>Road</a:t>
                      </a:r>
                      <a:r>
                        <a:rPr lang="sv-SE" baseline="0" dirty="0" smtClean="0"/>
                        <a:t> </a:t>
                      </a:r>
                      <a:r>
                        <a:rPr lang="sv-SE" baseline="0" dirty="0" err="1" smtClean="0"/>
                        <a:t>Law</a:t>
                      </a:r>
                      <a:r>
                        <a:rPr lang="sv-SE" dirty="0" smtClean="0"/>
                        <a:t>, EU </a:t>
                      </a:r>
                      <a:r>
                        <a:rPr lang="sv-SE" dirty="0" err="1" smtClean="0"/>
                        <a:t>legislation</a:t>
                      </a:r>
                      <a:r>
                        <a:rPr lang="sv-SE" baseline="0" dirty="0" smtClean="0"/>
                        <a:t> on </a:t>
                      </a:r>
                      <a:r>
                        <a:rPr lang="sv-SE" baseline="0" dirty="0" err="1" smtClean="0"/>
                        <a:t>fees</a:t>
                      </a:r>
                      <a:r>
                        <a:rPr lang="sv-SE" baseline="0" dirty="0" smtClean="0"/>
                        <a:t> </a:t>
                      </a:r>
                      <a:r>
                        <a:rPr lang="sv-SE" baseline="0" dirty="0" err="1" smtClean="0"/>
                        <a:t>etc</a:t>
                      </a:r>
                      <a:endParaRPr lang="sv-SE" dirty="0"/>
                    </a:p>
                  </a:txBody>
                  <a:tcPr/>
                </a:tc>
                <a:tc>
                  <a:txBody>
                    <a:bodyPr/>
                    <a:lstStyle/>
                    <a:p>
                      <a:r>
                        <a:rPr lang="sv-SE" dirty="0" smtClean="0"/>
                        <a:t>STA/El. </a:t>
                      </a:r>
                      <a:r>
                        <a:rPr lang="sv-SE" dirty="0" err="1" smtClean="0"/>
                        <a:t>grid</a:t>
                      </a:r>
                      <a:r>
                        <a:rPr lang="sv-SE" dirty="0" smtClean="0"/>
                        <a:t>/ERS operator – </a:t>
                      </a:r>
                      <a:r>
                        <a:rPr lang="sv-SE" dirty="0" err="1" smtClean="0"/>
                        <a:t>single</a:t>
                      </a:r>
                      <a:r>
                        <a:rPr lang="sv-SE" dirty="0" smtClean="0"/>
                        <a:t> </a:t>
                      </a:r>
                      <a:r>
                        <a:rPr lang="sv-SE" dirty="0" err="1" smtClean="0"/>
                        <a:t>user</a:t>
                      </a:r>
                      <a:endParaRPr lang="sv-SE" dirty="0"/>
                    </a:p>
                  </a:txBody>
                  <a:tcPr/>
                </a:tc>
                <a:extLst>
                  <a:ext uri="{0D108BD9-81ED-4DB2-BD59-A6C34878D82A}">
                    <a16:rowId xmlns:a16="http://schemas.microsoft.com/office/drawing/2014/main" xmlns="" val="42557637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4.</a:t>
                      </a:r>
                      <a:r>
                        <a:rPr lang="sv-SE" baseline="0" dirty="0" smtClean="0"/>
                        <a:t> </a:t>
                      </a:r>
                      <a:r>
                        <a:rPr lang="sv-SE" dirty="0" smtClean="0"/>
                        <a:t>Electric </a:t>
                      </a:r>
                      <a:r>
                        <a:rPr lang="sv-SE" dirty="0" err="1" smtClean="0"/>
                        <a:t>grid</a:t>
                      </a:r>
                      <a:r>
                        <a:rPr lang="sv-SE" dirty="0" smtClean="0"/>
                        <a:t> and </a:t>
                      </a:r>
                      <a:r>
                        <a:rPr lang="sv-SE" dirty="0" err="1" smtClean="0"/>
                        <a:t>power</a:t>
                      </a:r>
                      <a:r>
                        <a:rPr lang="sv-SE" dirty="0" smtClean="0"/>
                        <a:t> </a:t>
                      </a:r>
                      <a:r>
                        <a:rPr lang="sv-SE" dirty="0" err="1" smtClean="0"/>
                        <a:t>supply</a:t>
                      </a:r>
                      <a:endParaRPr lang="sv-SE" dirty="0" smtClean="0"/>
                    </a:p>
                    <a:p>
                      <a:endParaRPr lang="sv-SE" dirty="0"/>
                    </a:p>
                  </a:txBody>
                  <a:tcPr/>
                </a:tc>
                <a:tc>
                  <a:txBody>
                    <a:bodyPr/>
                    <a:lstStyle/>
                    <a:p>
                      <a:r>
                        <a:rPr lang="sv-SE" dirty="0" err="1" smtClean="0"/>
                        <a:t>Electricity</a:t>
                      </a:r>
                      <a:r>
                        <a:rPr lang="sv-SE" smtClean="0"/>
                        <a:t> market </a:t>
                      </a:r>
                      <a:r>
                        <a:rPr lang="sv-SE" dirty="0" err="1" smtClean="0"/>
                        <a:t>players</a:t>
                      </a:r>
                      <a:endParaRPr lang="sv-SE" dirty="0" smtClean="0"/>
                    </a:p>
                    <a:p>
                      <a:pPr marL="342900" indent="-342900">
                        <a:buAutoNum type="alphaLcParenR"/>
                      </a:pPr>
                      <a:r>
                        <a:rPr lang="sv-SE" dirty="0" err="1" smtClean="0"/>
                        <a:t>Regulated</a:t>
                      </a:r>
                      <a:endParaRPr lang="sv-SE" dirty="0" smtClean="0"/>
                    </a:p>
                    <a:p>
                      <a:pPr marL="342900" indent="-342900">
                        <a:buAutoNum type="alphaLcParenR"/>
                      </a:pPr>
                      <a:r>
                        <a:rPr lang="sv-SE" dirty="0" err="1" smtClean="0"/>
                        <a:t>Unregulated</a:t>
                      </a:r>
                      <a:endParaRPr lang="sv-SE" dirty="0"/>
                    </a:p>
                  </a:txBody>
                  <a:tcPr/>
                </a:tc>
                <a:tc>
                  <a:txBody>
                    <a:bodyPr/>
                    <a:lstStyle/>
                    <a:p>
                      <a:r>
                        <a:rPr lang="sv-SE" dirty="0" err="1" smtClean="0"/>
                        <a:t>User</a:t>
                      </a:r>
                      <a:r>
                        <a:rPr lang="sv-SE" dirty="0" smtClean="0"/>
                        <a:t> </a:t>
                      </a:r>
                      <a:r>
                        <a:rPr lang="sv-SE" dirty="0" err="1" smtClean="0"/>
                        <a:t>fees</a:t>
                      </a:r>
                      <a:r>
                        <a:rPr lang="sv-SE" dirty="0" smtClean="0"/>
                        <a:t>, access</a:t>
                      </a:r>
                      <a:r>
                        <a:rPr lang="sv-SE" baseline="0" dirty="0" smtClean="0"/>
                        <a:t> </a:t>
                      </a:r>
                      <a:r>
                        <a:rPr lang="sv-SE" baseline="0" dirty="0" err="1" smtClean="0"/>
                        <a:t>fees</a:t>
                      </a:r>
                      <a:endParaRPr lang="sv-SE" dirty="0"/>
                    </a:p>
                  </a:txBody>
                  <a:tcPr/>
                </a:tc>
                <a:tc>
                  <a:txBody>
                    <a:bodyPr/>
                    <a:lstStyle/>
                    <a:p>
                      <a:r>
                        <a:rPr lang="sv-SE" dirty="0" smtClean="0"/>
                        <a:t>”</a:t>
                      </a:r>
                      <a:r>
                        <a:rPr lang="sv-SE" dirty="0" err="1" smtClean="0"/>
                        <a:t>Electricty</a:t>
                      </a:r>
                      <a:r>
                        <a:rPr lang="sv-SE" dirty="0" smtClean="0"/>
                        <a:t> </a:t>
                      </a:r>
                      <a:r>
                        <a:rPr lang="sv-SE" dirty="0" err="1" smtClean="0"/>
                        <a:t>Act</a:t>
                      </a:r>
                      <a:r>
                        <a:rPr lang="sv-SE" dirty="0" smtClean="0"/>
                        <a:t>”, </a:t>
                      </a:r>
                    </a:p>
                    <a:p>
                      <a:r>
                        <a:rPr lang="sv-SE" dirty="0" smtClean="0"/>
                        <a:t>EU </a:t>
                      </a:r>
                      <a:r>
                        <a:rPr lang="sv-SE" dirty="0" err="1" smtClean="0"/>
                        <a:t>legislation</a:t>
                      </a:r>
                      <a:endParaRPr lang="sv-SE" dirty="0"/>
                    </a:p>
                  </a:txBody>
                  <a:tcPr/>
                </a:tc>
                <a:tc>
                  <a:txBody>
                    <a:bodyPr/>
                    <a:lstStyle/>
                    <a:p>
                      <a:r>
                        <a:rPr lang="sv-SE" dirty="0" smtClean="0"/>
                        <a:t>El. </a:t>
                      </a:r>
                      <a:r>
                        <a:rPr lang="sv-SE" dirty="0" err="1" smtClean="0"/>
                        <a:t>grid</a:t>
                      </a:r>
                      <a:r>
                        <a:rPr lang="sv-SE" dirty="0" smtClean="0"/>
                        <a:t> </a:t>
                      </a:r>
                      <a:r>
                        <a:rPr lang="sv-SE" dirty="0" err="1" smtClean="0"/>
                        <a:t>company</a:t>
                      </a:r>
                      <a:r>
                        <a:rPr lang="sv-SE" baseline="0" dirty="0" smtClean="0"/>
                        <a:t> – </a:t>
                      </a:r>
                      <a:r>
                        <a:rPr lang="sv-SE" baseline="0" dirty="0" err="1" smtClean="0"/>
                        <a:t>single</a:t>
                      </a:r>
                      <a:r>
                        <a:rPr lang="sv-SE" baseline="0" dirty="0" smtClean="0"/>
                        <a:t> </a:t>
                      </a:r>
                      <a:r>
                        <a:rPr lang="sv-SE" baseline="0" dirty="0" err="1" smtClean="0"/>
                        <a:t>user</a:t>
                      </a:r>
                      <a:r>
                        <a:rPr lang="sv-SE" baseline="0" dirty="0" smtClean="0"/>
                        <a:t>/ERS operator</a:t>
                      </a:r>
                      <a:endParaRPr lang="sv-SE" dirty="0"/>
                    </a:p>
                  </a:txBody>
                  <a:tcPr/>
                </a:tc>
                <a:extLst>
                  <a:ext uri="{0D108BD9-81ED-4DB2-BD59-A6C34878D82A}">
                    <a16:rowId xmlns:a16="http://schemas.microsoft.com/office/drawing/2014/main" xmlns="" val="680583360"/>
                  </a:ext>
                </a:extLst>
              </a:tr>
            </a:tbl>
          </a:graphicData>
        </a:graphic>
      </p:graphicFrame>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6389" y="309835"/>
            <a:ext cx="8229600" cy="604565"/>
          </a:xfrm>
        </p:spPr>
        <p:txBody>
          <a:bodyPr/>
          <a:lstStyle/>
          <a:p>
            <a:r>
              <a:rPr lang="sv-SE" dirty="0" err="1" smtClean="0"/>
              <a:t>How</a:t>
            </a:r>
            <a:r>
              <a:rPr lang="sv-SE" dirty="0" smtClean="0"/>
              <a:t> to </a:t>
            </a:r>
            <a:r>
              <a:rPr lang="sv-SE" dirty="0" err="1" smtClean="0"/>
              <a:t>handle</a:t>
            </a:r>
            <a:r>
              <a:rPr lang="sv-SE" dirty="0" smtClean="0"/>
              <a:t> risk in pilot?</a:t>
            </a:r>
            <a:endParaRPr lang="sv-SE" dirty="0"/>
          </a:p>
        </p:txBody>
      </p:sp>
      <p:graphicFrame>
        <p:nvGraphicFramePr>
          <p:cNvPr id="4" name="Platshållare för innehåll 3"/>
          <p:cNvGraphicFramePr>
            <a:graphicFrameLocks noGrp="1"/>
          </p:cNvGraphicFramePr>
          <p:nvPr>
            <p:ph idx="4294967295"/>
            <p:extLst>
              <p:ext uri="{D42A27DB-BD31-4B8C-83A1-F6EECF244321}">
                <p14:modId xmlns:p14="http://schemas.microsoft.com/office/powerpoint/2010/main" val="1219427409"/>
              </p:ext>
            </p:extLst>
          </p:nvPr>
        </p:nvGraphicFramePr>
        <p:xfrm>
          <a:off x="509452" y="1176248"/>
          <a:ext cx="8216537" cy="4577080"/>
        </p:xfrm>
        <a:graphic>
          <a:graphicData uri="http://schemas.openxmlformats.org/drawingml/2006/table">
            <a:tbl>
              <a:tblPr firstRow="1" bandRow="1">
                <a:tableStyleId>{5C22544A-7EE6-4342-B048-85BDC9FD1C3A}</a:tableStyleId>
              </a:tblPr>
              <a:tblGrid>
                <a:gridCol w="1632857">
                  <a:extLst>
                    <a:ext uri="{9D8B030D-6E8A-4147-A177-3AD203B41FA5}">
                      <a16:colId xmlns:a16="http://schemas.microsoft.com/office/drawing/2014/main" xmlns="" val="1902417925"/>
                    </a:ext>
                  </a:extLst>
                </a:gridCol>
                <a:gridCol w="1645920">
                  <a:extLst>
                    <a:ext uri="{9D8B030D-6E8A-4147-A177-3AD203B41FA5}">
                      <a16:colId xmlns:a16="http://schemas.microsoft.com/office/drawing/2014/main" xmlns="" val="1379621574"/>
                    </a:ext>
                  </a:extLst>
                </a:gridCol>
                <a:gridCol w="1645920">
                  <a:extLst>
                    <a:ext uri="{9D8B030D-6E8A-4147-A177-3AD203B41FA5}">
                      <a16:colId xmlns:a16="http://schemas.microsoft.com/office/drawing/2014/main" xmlns="" val="3796326723"/>
                    </a:ext>
                  </a:extLst>
                </a:gridCol>
                <a:gridCol w="1645920">
                  <a:extLst>
                    <a:ext uri="{9D8B030D-6E8A-4147-A177-3AD203B41FA5}">
                      <a16:colId xmlns:a16="http://schemas.microsoft.com/office/drawing/2014/main" xmlns="" val="3245822034"/>
                    </a:ext>
                  </a:extLst>
                </a:gridCol>
                <a:gridCol w="1645920">
                  <a:extLst>
                    <a:ext uri="{9D8B030D-6E8A-4147-A177-3AD203B41FA5}">
                      <a16:colId xmlns:a16="http://schemas.microsoft.com/office/drawing/2014/main" xmlns="" val="1349839500"/>
                    </a:ext>
                  </a:extLst>
                </a:gridCol>
              </a:tblGrid>
              <a:tr h="370840">
                <a:tc>
                  <a:txBody>
                    <a:bodyPr/>
                    <a:lstStyle/>
                    <a:p>
                      <a:r>
                        <a:rPr lang="sv-SE" dirty="0" smtClean="0"/>
                        <a:t>Risk-</a:t>
                      </a:r>
                      <a:r>
                        <a:rPr lang="sv-SE" dirty="0" err="1" smtClean="0"/>
                        <a:t>category</a:t>
                      </a:r>
                      <a:endParaRPr lang="sv-SE" dirty="0"/>
                    </a:p>
                  </a:txBody>
                  <a:tcPr/>
                </a:tc>
                <a:tc>
                  <a:txBody>
                    <a:bodyPr/>
                    <a:lstStyle/>
                    <a:p>
                      <a:r>
                        <a:rPr lang="sv-SE" dirty="0" err="1" smtClean="0"/>
                        <a:t>What</a:t>
                      </a:r>
                      <a:r>
                        <a:rPr lang="sv-SE" dirty="0" smtClean="0"/>
                        <a:t>?</a:t>
                      </a:r>
                      <a:endParaRPr lang="sv-SE" dirty="0"/>
                    </a:p>
                  </a:txBody>
                  <a:tcPr/>
                </a:tc>
                <a:tc>
                  <a:txBody>
                    <a:bodyPr/>
                    <a:lstStyle/>
                    <a:p>
                      <a:r>
                        <a:rPr lang="sv-SE" dirty="0" err="1" smtClean="0"/>
                        <a:t>Who</a:t>
                      </a:r>
                      <a:r>
                        <a:rPr lang="sv-SE" dirty="0" smtClean="0"/>
                        <a:t> covers?</a:t>
                      </a:r>
                      <a:endParaRPr lang="sv-SE" dirty="0"/>
                    </a:p>
                  </a:txBody>
                  <a:tcPr/>
                </a:tc>
                <a:tc>
                  <a:txBody>
                    <a:bodyPr/>
                    <a:lstStyle/>
                    <a:p>
                      <a:r>
                        <a:rPr lang="sv-SE" dirty="0" err="1" smtClean="0"/>
                        <a:t>How</a:t>
                      </a:r>
                      <a:r>
                        <a:rPr lang="sv-SE" dirty="0" smtClean="0"/>
                        <a:t> to </a:t>
                      </a:r>
                      <a:r>
                        <a:rPr lang="sv-SE" dirty="0" err="1" smtClean="0"/>
                        <a:t>mitigate</a:t>
                      </a:r>
                      <a:r>
                        <a:rPr lang="sv-SE" dirty="0" smtClean="0"/>
                        <a:t>?</a:t>
                      </a:r>
                      <a:endParaRPr lang="sv-SE" dirty="0"/>
                    </a:p>
                  </a:txBody>
                  <a:tcPr/>
                </a:tc>
                <a:tc>
                  <a:txBody>
                    <a:bodyPr/>
                    <a:lstStyle/>
                    <a:p>
                      <a:endParaRPr lang="sv-SE"/>
                    </a:p>
                  </a:txBody>
                  <a:tcPr/>
                </a:tc>
                <a:extLst>
                  <a:ext uri="{0D108BD9-81ED-4DB2-BD59-A6C34878D82A}">
                    <a16:rowId xmlns:a16="http://schemas.microsoft.com/office/drawing/2014/main" xmlns="" val="3146294151"/>
                  </a:ext>
                </a:extLst>
              </a:tr>
              <a:tr h="370840">
                <a:tc>
                  <a:txBody>
                    <a:bodyPr/>
                    <a:lstStyle/>
                    <a:p>
                      <a:r>
                        <a:rPr lang="sv-SE" dirty="0" smtClean="0"/>
                        <a:t>Market </a:t>
                      </a:r>
                    </a:p>
                  </a:txBody>
                  <a:tcPr/>
                </a:tc>
                <a:tc>
                  <a:txBody>
                    <a:bodyPr/>
                    <a:lstStyle/>
                    <a:p>
                      <a:r>
                        <a:rPr lang="sv-SE" dirty="0" smtClean="0"/>
                        <a:t>Less </a:t>
                      </a:r>
                      <a:r>
                        <a:rPr lang="sv-SE" dirty="0" err="1" smtClean="0"/>
                        <a:t>use</a:t>
                      </a:r>
                      <a:r>
                        <a:rPr lang="sv-SE" dirty="0" smtClean="0"/>
                        <a:t> </a:t>
                      </a:r>
                      <a:r>
                        <a:rPr lang="sv-SE" dirty="0" err="1" smtClean="0"/>
                        <a:t>than</a:t>
                      </a:r>
                      <a:r>
                        <a:rPr lang="sv-SE" dirty="0" smtClean="0"/>
                        <a:t> </a:t>
                      </a:r>
                      <a:r>
                        <a:rPr lang="sv-SE" dirty="0" err="1" smtClean="0"/>
                        <a:t>expected</a:t>
                      </a:r>
                      <a:endParaRPr lang="sv-SE" dirty="0"/>
                    </a:p>
                  </a:txBody>
                  <a:tcPr/>
                </a:tc>
                <a:tc>
                  <a:txBody>
                    <a:bodyPr/>
                    <a:lstStyle/>
                    <a:p>
                      <a:endParaRPr lang="sv-SE" dirty="0"/>
                    </a:p>
                  </a:txBody>
                  <a:tcPr/>
                </a:tc>
                <a:tc>
                  <a:txBody>
                    <a:bodyPr/>
                    <a:lstStyle/>
                    <a:p>
                      <a:r>
                        <a:rPr lang="sv-SE" dirty="0" smtClean="0"/>
                        <a:t>Support to </a:t>
                      </a:r>
                      <a:r>
                        <a:rPr lang="sv-SE" dirty="0" err="1" smtClean="0"/>
                        <a:t>vehicle</a:t>
                      </a:r>
                      <a:r>
                        <a:rPr lang="sv-SE" dirty="0" smtClean="0"/>
                        <a:t> </a:t>
                      </a:r>
                      <a:r>
                        <a:rPr lang="sv-SE" dirty="0" err="1" smtClean="0"/>
                        <a:t>owners</a:t>
                      </a:r>
                      <a:endParaRPr lang="sv-SE" dirty="0" smtClean="0"/>
                    </a:p>
                    <a:p>
                      <a:r>
                        <a:rPr lang="sv-SE" dirty="0" err="1" smtClean="0"/>
                        <a:t>Guarantee</a:t>
                      </a:r>
                      <a:r>
                        <a:rPr lang="sv-SE" dirty="0" smtClean="0"/>
                        <a:t>?</a:t>
                      </a:r>
                    </a:p>
                    <a:p>
                      <a:r>
                        <a:rPr lang="sv-SE" dirty="0" err="1" smtClean="0"/>
                        <a:t>Sell</a:t>
                      </a:r>
                      <a:r>
                        <a:rPr lang="sv-SE" dirty="0" smtClean="0"/>
                        <a:t>-option?</a:t>
                      </a:r>
                      <a:endParaRPr lang="sv-SE" dirty="0"/>
                    </a:p>
                  </a:txBody>
                  <a:tcPr/>
                </a:tc>
                <a:tc>
                  <a:txBody>
                    <a:bodyPr/>
                    <a:lstStyle/>
                    <a:p>
                      <a:endParaRPr lang="sv-SE" dirty="0"/>
                    </a:p>
                  </a:txBody>
                  <a:tcPr/>
                </a:tc>
                <a:extLst>
                  <a:ext uri="{0D108BD9-81ED-4DB2-BD59-A6C34878D82A}">
                    <a16:rowId xmlns:a16="http://schemas.microsoft.com/office/drawing/2014/main" xmlns="" val="463649520"/>
                  </a:ext>
                </a:extLst>
              </a:tr>
              <a:tr h="370840">
                <a:tc>
                  <a:txBody>
                    <a:bodyPr/>
                    <a:lstStyle/>
                    <a:p>
                      <a:r>
                        <a:rPr lang="sv-SE" dirty="0" smtClean="0"/>
                        <a:t>Technology</a:t>
                      </a:r>
                      <a:endParaRPr lang="sv-SE" dirty="0"/>
                    </a:p>
                  </a:txBody>
                  <a:tcPr/>
                </a:tc>
                <a:tc>
                  <a:txBody>
                    <a:bodyPr/>
                    <a:lstStyle/>
                    <a:p>
                      <a:r>
                        <a:rPr lang="sv-SE" dirty="0" err="1" smtClean="0"/>
                        <a:t>Unsufficient</a:t>
                      </a:r>
                      <a:r>
                        <a:rPr lang="sv-SE" dirty="0" smtClean="0"/>
                        <a:t> </a:t>
                      </a:r>
                      <a:r>
                        <a:rPr lang="sv-SE" dirty="0" err="1" smtClean="0"/>
                        <a:t>function</a:t>
                      </a:r>
                      <a:endParaRPr lang="sv-SE" dirty="0" smtClean="0"/>
                    </a:p>
                    <a:p>
                      <a:r>
                        <a:rPr lang="sv-SE" dirty="0" smtClean="0"/>
                        <a:t>Short</a:t>
                      </a:r>
                      <a:r>
                        <a:rPr lang="sv-SE" baseline="0" dirty="0" smtClean="0"/>
                        <a:t> </a:t>
                      </a:r>
                      <a:r>
                        <a:rPr lang="sv-SE" baseline="0" dirty="0" err="1" smtClean="0"/>
                        <a:t>life</a:t>
                      </a:r>
                      <a:r>
                        <a:rPr lang="sv-SE" baseline="0" dirty="0" smtClean="0"/>
                        <a:t> </a:t>
                      </a:r>
                      <a:r>
                        <a:rPr lang="sv-SE" baseline="0" dirty="0" err="1" smtClean="0"/>
                        <a:t>time</a:t>
                      </a:r>
                      <a:r>
                        <a:rPr lang="sv-SE" baseline="0" dirty="0" smtClean="0"/>
                        <a:t> </a:t>
                      </a:r>
                      <a:r>
                        <a:rPr lang="sv-SE" baseline="0" dirty="0" err="1" smtClean="0"/>
                        <a:t>of</a:t>
                      </a:r>
                      <a:r>
                        <a:rPr lang="sv-SE" baseline="0" dirty="0" smtClean="0"/>
                        <a:t> </a:t>
                      </a:r>
                      <a:r>
                        <a:rPr lang="sv-SE" baseline="0" dirty="0" err="1" smtClean="0"/>
                        <a:t>technology</a:t>
                      </a:r>
                      <a:endParaRPr lang="sv-SE" dirty="0"/>
                    </a:p>
                  </a:txBody>
                  <a:tcPr/>
                </a:tc>
                <a:tc>
                  <a:txBody>
                    <a:bodyPr/>
                    <a:lstStyle/>
                    <a:p>
                      <a:endParaRPr lang="sv-SE" dirty="0"/>
                    </a:p>
                  </a:txBody>
                  <a:tcPr/>
                </a:tc>
                <a:tc>
                  <a:txBody>
                    <a:bodyPr/>
                    <a:lstStyle/>
                    <a:p>
                      <a:r>
                        <a:rPr lang="sv-SE" dirty="0" err="1" smtClean="0"/>
                        <a:t>Only</a:t>
                      </a:r>
                      <a:r>
                        <a:rPr lang="sv-SE" dirty="0" smtClean="0"/>
                        <a:t> TRL 8/9 </a:t>
                      </a:r>
                      <a:r>
                        <a:rPr lang="sv-SE" dirty="0" err="1" smtClean="0"/>
                        <a:t>allowed</a:t>
                      </a:r>
                      <a:endParaRPr lang="sv-SE" dirty="0"/>
                    </a:p>
                  </a:txBody>
                  <a:tcPr/>
                </a:tc>
                <a:tc>
                  <a:txBody>
                    <a:bodyPr/>
                    <a:lstStyle/>
                    <a:p>
                      <a:endParaRPr lang="sv-SE"/>
                    </a:p>
                  </a:txBody>
                  <a:tcPr/>
                </a:tc>
                <a:extLst>
                  <a:ext uri="{0D108BD9-81ED-4DB2-BD59-A6C34878D82A}">
                    <a16:rowId xmlns:a16="http://schemas.microsoft.com/office/drawing/2014/main" xmlns="" val="384990716"/>
                  </a:ext>
                </a:extLst>
              </a:tr>
              <a:tr h="370840">
                <a:tc>
                  <a:txBody>
                    <a:bodyPr/>
                    <a:lstStyle/>
                    <a:p>
                      <a:r>
                        <a:rPr lang="sv-SE" dirty="0" smtClean="0"/>
                        <a:t>Planning</a:t>
                      </a:r>
                      <a:endParaRPr lang="sv-SE" dirty="0"/>
                    </a:p>
                  </a:txBody>
                  <a:tcPr/>
                </a:tc>
                <a:tc>
                  <a:txBody>
                    <a:bodyPr/>
                    <a:lstStyle/>
                    <a:p>
                      <a:r>
                        <a:rPr lang="sv-SE" dirty="0" err="1" smtClean="0"/>
                        <a:t>Delays</a:t>
                      </a:r>
                      <a:r>
                        <a:rPr lang="sv-SE" baseline="0" dirty="0" smtClean="0"/>
                        <a:t> and </a:t>
                      </a:r>
                      <a:r>
                        <a:rPr lang="sv-SE" baseline="0" dirty="0" err="1" smtClean="0"/>
                        <a:t>redesign</a:t>
                      </a:r>
                      <a:endParaRPr lang="sv-SE" dirty="0"/>
                    </a:p>
                  </a:txBody>
                  <a:tcPr/>
                </a:tc>
                <a:tc>
                  <a:txBody>
                    <a:bodyPr/>
                    <a:lstStyle/>
                    <a:p>
                      <a:r>
                        <a:rPr lang="sv-SE" dirty="0" err="1" smtClean="0"/>
                        <a:t>Sw</a:t>
                      </a:r>
                      <a:r>
                        <a:rPr lang="sv-SE" dirty="0" smtClean="0"/>
                        <a:t> Transport </a:t>
                      </a:r>
                      <a:r>
                        <a:rPr lang="sv-SE" dirty="0" err="1" smtClean="0"/>
                        <a:t>Adm</a:t>
                      </a:r>
                      <a:r>
                        <a:rPr lang="sv-SE" dirty="0" smtClean="0"/>
                        <a:t>?</a:t>
                      </a:r>
                      <a:endParaRPr lang="sv-SE" dirty="0"/>
                    </a:p>
                  </a:txBody>
                  <a:tcPr/>
                </a:tc>
                <a:tc>
                  <a:txBody>
                    <a:bodyPr/>
                    <a:lstStyle/>
                    <a:p>
                      <a:r>
                        <a:rPr lang="sv-SE" dirty="0" err="1" smtClean="0"/>
                        <a:t>Early</a:t>
                      </a:r>
                      <a:r>
                        <a:rPr lang="sv-SE" dirty="0" smtClean="0"/>
                        <a:t> planning</a:t>
                      </a:r>
                      <a:r>
                        <a:rPr lang="sv-SE" baseline="0" dirty="0" smtClean="0"/>
                        <a:t> process, </a:t>
                      </a:r>
                      <a:r>
                        <a:rPr lang="sv-SE" baseline="0" dirty="0" err="1" smtClean="0"/>
                        <a:t>cooperation</a:t>
                      </a:r>
                      <a:r>
                        <a:rPr lang="sv-SE" baseline="0" dirty="0" smtClean="0"/>
                        <a:t> and </a:t>
                      </a:r>
                      <a:r>
                        <a:rPr lang="sv-SE" baseline="0" dirty="0" err="1" smtClean="0"/>
                        <a:t>dialogue</a:t>
                      </a:r>
                      <a:endParaRPr lang="sv-SE" dirty="0"/>
                    </a:p>
                  </a:txBody>
                  <a:tcPr/>
                </a:tc>
                <a:tc>
                  <a:txBody>
                    <a:bodyPr/>
                    <a:lstStyle/>
                    <a:p>
                      <a:endParaRPr lang="sv-SE"/>
                    </a:p>
                  </a:txBody>
                  <a:tcPr/>
                </a:tc>
                <a:extLst>
                  <a:ext uri="{0D108BD9-81ED-4DB2-BD59-A6C34878D82A}">
                    <a16:rowId xmlns:a16="http://schemas.microsoft.com/office/drawing/2014/main" xmlns="" val="862593789"/>
                  </a:ext>
                </a:extLst>
              </a:tr>
              <a:tr h="370840">
                <a:tc>
                  <a:txBody>
                    <a:bodyPr/>
                    <a:lstStyle/>
                    <a:p>
                      <a:endParaRPr lang="sv-SE" dirty="0"/>
                    </a:p>
                  </a:txBody>
                  <a:tcPr/>
                </a:tc>
                <a:tc>
                  <a:txBody>
                    <a:bodyPr/>
                    <a:lstStyle/>
                    <a:p>
                      <a:endParaRPr lang="sv-SE"/>
                    </a:p>
                  </a:txBody>
                  <a:tcPr/>
                </a:tc>
                <a:tc>
                  <a:txBody>
                    <a:bodyPr/>
                    <a:lstStyle/>
                    <a:p>
                      <a:endParaRPr lang="sv-SE" dirty="0"/>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xmlns="" val="4087508051"/>
                  </a:ext>
                </a:extLst>
              </a:tr>
            </a:tbl>
          </a:graphicData>
        </a:graphic>
      </p:graphicFrame>
    </p:spTree>
    <p:extLst>
      <p:ext uri="{BB962C8B-B14F-4D97-AF65-F5344CB8AC3E}">
        <p14:creationId xmlns:p14="http://schemas.microsoft.com/office/powerpoint/2010/main" val="307508669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Slide" r:id="rId5" imgW="498" imgH="499" progId="TCLayout.ActiveDocument.1">
                  <p:embed/>
                </p:oleObj>
              </mc:Choice>
              <mc:Fallback>
                <p:oleObj name="think-cell Slide" r:id="rId5" imgW="498" imgH="499"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sv-SE" sz="280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Hexagon 7"/>
          <p:cNvSpPr/>
          <p:nvPr/>
        </p:nvSpPr>
        <p:spPr>
          <a:xfrm rot="16200000">
            <a:off x="2637615" y="1724811"/>
            <a:ext cx="3610662" cy="373870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6055439" y="4333208"/>
            <a:ext cx="2435514"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sv-SE" sz="1400" dirty="0" err="1" smtClean="0">
                <a:latin typeface="Arial" panose="020B0604020202020204" pitchFamily="34" charset="0"/>
                <a:cs typeface="Arial" panose="020B0604020202020204" pitchFamily="34" charset="0"/>
              </a:rPr>
              <a:t>Electricity</a:t>
            </a:r>
            <a:r>
              <a:rPr lang="sv-SE" sz="1400" dirty="0" smtClean="0">
                <a:latin typeface="Arial" panose="020B0604020202020204" pitchFamily="34" charset="0"/>
                <a:cs typeface="Arial" panose="020B0604020202020204" pitchFamily="34" charset="0"/>
              </a:rPr>
              <a:t> trading </a:t>
            </a:r>
            <a:r>
              <a:rPr lang="sv-SE" sz="1400" dirty="0" err="1" smtClean="0">
                <a:latin typeface="Arial" panose="020B0604020202020204" pitchFamily="34" charset="0"/>
                <a:cs typeface="Arial" panose="020B0604020202020204" pitchFamily="34" charset="0"/>
              </a:rPr>
              <a:t>companies</a:t>
            </a:r>
            <a:endParaRPr lang="sv-SE" sz="1400" dirty="0">
              <a:latin typeface="Arial" panose="020B0604020202020204" pitchFamily="34" charset="0"/>
              <a:cs typeface="Arial" panose="020B0604020202020204" pitchFamily="34" charset="0"/>
            </a:endParaRPr>
          </a:p>
        </p:txBody>
      </p:sp>
      <p:sp>
        <p:nvSpPr>
          <p:cNvPr id="13" name="Rectangle 12"/>
          <p:cNvSpPr/>
          <p:nvPr/>
        </p:nvSpPr>
        <p:spPr>
          <a:xfrm>
            <a:off x="3542946" y="5291562"/>
            <a:ext cx="1800000"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sv-SE" sz="1400" dirty="0" smtClean="0">
                <a:latin typeface="Arial" panose="020B0604020202020204" pitchFamily="34" charset="0"/>
                <a:cs typeface="Arial" panose="020B0604020202020204" pitchFamily="34" charset="0"/>
              </a:rPr>
              <a:t>Grid </a:t>
            </a:r>
            <a:r>
              <a:rPr lang="sv-SE" sz="1400" dirty="0" err="1" smtClean="0">
                <a:latin typeface="Arial" panose="020B0604020202020204" pitchFamily="34" charset="0"/>
                <a:cs typeface="Arial" panose="020B0604020202020204" pitchFamily="34" charset="0"/>
              </a:rPr>
              <a:t>owners</a:t>
            </a:r>
            <a:endParaRPr lang="sv-SE" sz="1400" dirty="0">
              <a:latin typeface="Arial" panose="020B0604020202020204" pitchFamily="34" charset="0"/>
              <a:cs typeface="Arial" panose="020B0604020202020204" pitchFamily="34" charset="0"/>
            </a:endParaRPr>
          </a:p>
        </p:txBody>
      </p:sp>
      <p:sp>
        <p:nvSpPr>
          <p:cNvPr id="14" name="Rectangle 13"/>
          <p:cNvSpPr/>
          <p:nvPr/>
        </p:nvSpPr>
        <p:spPr>
          <a:xfrm>
            <a:off x="888339" y="4333208"/>
            <a:ext cx="2002067"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sv-SE" sz="1400" dirty="0" smtClean="0">
                <a:latin typeface="Arial" panose="020B0604020202020204" pitchFamily="34" charset="0"/>
                <a:cs typeface="Arial" panose="020B0604020202020204" pitchFamily="34" charset="0"/>
              </a:rPr>
              <a:t>Electric road </a:t>
            </a:r>
          </a:p>
          <a:p>
            <a:pPr algn="ctr"/>
            <a:r>
              <a:rPr lang="sv-SE" sz="1400" dirty="0" err="1" smtClean="0">
                <a:latin typeface="Arial" panose="020B0604020202020204" pitchFamily="34" charset="0"/>
                <a:cs typeface="Arial" panose="020B0604020202020204" pitchFamily="34" charset="0"/>
              </a:rPr>
              <a:t>infrastructure</a:t>
            </a:r>
            <a:endParaRPr lang="sv-SE" sz="1400" dirty="0" smtClean="0">
              <a:latin typeface="Arial" panose="020B0604020202020204" pitchFamily="34" charset="0"/>
              <a:cs typeface="Arial" panose="020B0604020202020204" pitchFamily="34" charset="0"/>
            </a:endParaRPr>
          </a:p>
        </p:txBody>
      </p:sp>
      <p:sp>
        <p:nvSpPr>
          <p:cNvPr id="22" name="Rectangle 21"/>
          <p:cNvSpPr/>
          <p:nvPr/>
        </p:nvSpPr>
        <p:spPr>
          <a:xfrm rot="20751524">
            <a:off x="4558388" y="5646894"/>
            <a:ext cx="1231498" cy="461665"/>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sv-SE" sz="1200" dirty="0">
                <a:latin typeface="Arial" panose="020B0604020202020204" pitchFamily="34" charset="0"/>
                <a:cs typeface="Arial" panose="020B0604020202020204" pitchFamily="34" charset="0"/>
              </a:rPr>
              <a:t>E.ON, Ellevio, </a:t>
            </a:r>
            <a:r>
              <a:rPr lang="sv-SE" sz="1200" dirty="0" smtClean="0">
                <a:latin typeface="Arial" panose="020B0604020202020204" pitchFamily="34" charset="0"/>
                <a:cs typeface="Arial" panose="020B0604020202020204" pitchFamily="34" charset="0"/>
              </a:rPr>
              <a:t>Vattenfall etc.</a:t>
            </a:r>
            <a:endParaRPr lang="sv-SE" sz="1200" dirty="0">
              <a:latin typeface="Arial" panose="020B0604020202020204" pitchFamily="34" charset="0"/>
              <a:cs typeface="Arial" panose="020B0604020202020204" pitchFamily="34" charset="0"/>
            </a:endParaRPr>
          </a:p>
        </p:txBody>
      </p:sp>
      <p:sp>
        <p:nvSpPr>
          <p:cNvPr id="23" name="Rectangle 22"/>
          <p:cNvSpPr/>
          <p:nvPr/>
        </p:nvSpPr>
        <p:spPr>
          <a:xfrm rot="20751524">
            <a:off x="7325863" y="4860884"/>
            <a:ext cx="1355291" cy="461665"/>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sv-SE" sz="1200" dirty="0" smtClean="0">
                <a:latin typeface="Arial" panose="020B0604020202020204" pitchFamily="34" charset="0"/>
                <a:cs typeface="Arial" panose="020B0604020202020204" pitchFamily="34" charset="0"/>
              </a:rPr>
              <a:t>Fortum</a:t>
            </a:r>
            <a:r>
              <a:rPr lang="sv-SE" sz="1200" dirty="0">
                <a:latin typeface="Arial" panose="020B0604020202020204" pitchFamily="34" charset="0"/>
                <a:cs typeface="Arial" panose="020B0604020202020204" pitchFamily="34" charset="0"/>
              </a:rPr>
              <a:t>, </a:t>
            </a:r>
            <a:r>
              <a:rPr lang="sv-SE" sz="1200" dirty="0" smtClean="0">
                <a:latin typeface="Arial" panose="020B0604020202020204" pitchFamily="34" charset="0"/>
                <a:cs typeface="Arial" panose="020B0604020202020204" pitchFamily="34" charset="0"/>
              </a:rPr>
              <a:t>Vattenfall</a:t>
            </a:r>
            <a:r>
              <a:rPr lang="sv-SE" sz="1200" dirty="0">
                <a:latin typeface="Arial" panose="020B0604020202020204" pitchFamily="34" charset="0"/>
                <a:cs typeface="Arial" panose="020B0604020202020204" pitchFamily="34" charset="0"/>
              </a:rPr>
              <a:t> </a:t>
            </a:r>
            <a:r>
              <a:rPr lang="sv-SE" sz="1200" dirty="0" smtClean="0">
                <a:latin typeface="Arial" panose="020B0604020202020204" pitchFamily="34" charset="0"/>
                <a:cs typeface="Arial" panose="020B0604020202020204" pitchFamily="34" charset="0"/>
              </a:rPr>
              <a:t>etc.</a:t>
            </a:r>
            <a:endParaRPr lang="sv-SE" sz="1200" dirty="0">
              <a:latin typeface="Arial" panose="020B0604020202020204" pitchFamily="34" charset="0"/>
              <a:cs typeface="Arial" panose="020B0604020202020204" pitchFamily="34" charset="0"/>
            </a:endParaRPr>
          </a:p>
        </p:txBody>
      </p:sp>
      <p:sp>
        <p:nvSpPr>
          <p:cNvPr id="21" name="Rectangle 20"/>
          <p:cNvSpPr/>
          <p:nvPr/>
        </p:nvSpPr>
        <p:spPr>
          <a:xfrm>
            <a:off x="6979610" y="1642903"/>
            <a:ext cx="1707190"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nchor="ctr">
            <a:spAutoFit/>
          </a:bodyPr>
          <a:lstStyle/>
          <a:p>
            <a:r>
              <a:rPr lang="sv-SE" sz="1400" b="1" i="1" dirty="0" smtClean="0">
                <a:solidFill>
                  <a:schemeClr val="tx1"/>
                </a:solidFill>
                <a:latin typeface="Arial" panose="020B0604020202020204" pitchFamily="34" charset="0"/>
                <a:cs typeface="Arial" panose="020B0604020202020204" pitchFamily="34" charset="0"/>
              </a:rPr>
              <a:t>Obs! Exempel på aktörer</a:t>
            </a:r>
            <a:endParaRPr lang="sv-SE" sz="1400" b="1" i="1" dirty="0">
              <a:solidFill>
                <a:schemeClr val="tx1"/>
              </a:solidFill>
              <a:latin typeface="Arial" panose="020B0604020202020204" pitchFamily="34" charset="0"/>
              <a:cs typeface="Arial" panose="020B0604020202020204" pitchFamily="34" charset="0"/>
            </a:endParaRPr>
          </a:p>
        </p:txBody>
      </p:sp>
      <p:sp>
        <p:nvSpPr>
          <p:cNvPr id="27" name="Rounded Rectangle 26"/>
          <p:cNvSpPr/>
          <p:nvPr/>
        </p:nvSpPr>
        <p:spPr>
          <a:xfrm>
            <a:off x="484174" y="2102513"/>
            <a:ext cx="2538375" cy="2989204"/>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ctangle 27"/>
          <p:cNvSpPr/>
          <p:nvPr/>
        </p:nvSpPr>
        <p:spPr>
          <a:xfrm>
            <a:off x="888339" y="5127995"/>
            <a:ext cx="1730043"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sv-SE" sz="1400" i="1" dirty="0" smtClean="0">
                <a:latin typeface="Arial" panose="020B0604020202020204" pitchFamily="34" charset="0"/>
                <a:cs typeface="Arial" panose="020B0604020202020204" pitchFamily="34" charset="0"/>
              </a:rPr>
              <a:t>Inside the formal road area</a:t>
            </a:r>
            <a:endParaRPr lang="sv-SE" sz="1400" i="1"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7"/>
          <a:stretch>
            <a:fillRect/>
          </a:stretch>
        </p:blipFill>
        <p:spPr>
          <a:xfrm>
            <a:off x="2950202" y="2620587"/>
            <a:ext cx="2993411" cy="2194762"/>
          </a:xfrm>
          <a:prstGeom prst="rect">
            <a:avLst/>
          </a:prstGeom>
        </p:spPr>
      </p:pic>
      <p:sp>
        <p:nvSpPr>
          <p:cNvPr id="30" name="Title 1"/>
          <p:cNvSpPr txBox="1">
            <a:spLocks/>
          </p:cNvSpPr>
          <p:nvPr/>
        </p:nvSpPr>
        <p:spPr bwMode="auto">
          <a:xfrm>
            <a:off x="457200" y="39380"/>
            <a:ext cx="8229600" cy="84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a:lstStyle>
          <a:p>
            <a:r>
              <a:rPr lang="sv-SE" dirty="0" smtClean="0"/>
              <a:t>Business </a:t>
            </a:r>
            <a:r>
              <a:rPr lang="sv-SE" dirty="0" err="1" smtClean="0"/>
              <a:t>packages</a:t>
            </a:r>
            <a:r>
              <a:rPr lang="sv-SE" dirty="0" smtClean="0"/>
              <a:t> and </a:t>
            </a:r>
            <a:r>
              <a:rPr lang="sv-SE" dirty="0" err="1" smtClean="0"/>
              <a:t>possible</a:t>
            </a:r>
            <a:r>
              <a:rPr lang="sv-SE" dirty="0" smtClean="0"/>
              <a:t> </a:t>
            </a:r>
            <a:r>
              <a:rPr lang="sv-SE" dirty="0" err="1" smtClean="0"/>
              <a:t>actors</a:t>
            </a:r>
            <a:endParaRPr lang="sv-SE" dirty="0"/>
          </a:p>
        </p:txBody>
      </p:sp>
      <p:sp>
        <p:nvSpPr>
          <p:cNvPr id="25" name="Rectangle 24"/>
          <p:cNvSpPr/>
          <p:nvPr/>
        </p:nvSpPr>
        <p:spPr>
          <a:xfrm>
            <a:off x="6144790" y="2330582"/>
            <a:ext cx="1800000"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sv-SE" sz="1400" dirty="0" err="1" smtClean="0">
                <a:latin typeface="Arial" panose="020B0604020202020204" pitchFamily="34" charset="0"/>
                <a:cs typeface="Arial" panose="020B0604020202020204" pitchFamily="34" charset="0"/>
              </a:rPr>
              <a:t>Users</a:t>
            </a:r>
            <a:r>
              <a:rPr lang="sv-SE" sz="1400" dirty="0" smtClean="0">
                <a:latin typeface="Arial" panose="020B0604020202020204" pitchFamily="34" charset="0"/>
                <a:cs typeface="Arial" panose="020B0604020202020204" pitchFamily="34" charset="0"/>
              </a:rPr>
              <a:t>/</a:t>
            </a:r>
            <a:r>
              <a:rPr lang="sv-SE" sz="1400" dirty="0" err="1" smtClean="0">
                <a:latin typeface="Arial" panose="020B0604020202020204" pitchFamily="34" charset="0"/>
                <a:cs typeface="Arial" panose="020B0604020202020204" pitchFamily="34" charset="0"/>
              </a:rPr>
              <a:t>shippers</a:t>
            </a:r>
            <a:endParaRPr lang="sv-SE" sz="1400" dirty="0">
              <a:latin typeface="Arial" panose="020B0604020202020204" pitchFamily="34" charset="0"/>
              <a:cs typeface="Arial" panose="020B0604020202020204" pitchFamily="34" charset="0"/>
            </a:endParaRPr>
          </a:p>
        </p:txBody>
      </p:sp>
      <p:sp>
        <p:nvSpPr>
          <p:cNvPr id="26" name="Rectangle 25"/>
          <p:cNvSpPr/>
          <p:nvPr/>
        </p:nvSpPr>
        <p:spPr>
          <a:xfrm>
            <a:off x="3542946" y="1337045"/>
            <a:ext cx="1800000"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sv-SE" sz="1400" dirty="0" err="1" smtClean="0">
                <a:latin typeface="Arial" panose="020B0604020202020204" pitchFamily="34" charset="0"/>
                <a:cs typeface="Arial" panose="020B0604020202020204" pitchFamily="34" charset="0"/>
              </a:rPr>
              <a:t>Vehicle</a:t>
            </a:r>
            <a:r>
              <a:rPr lang="sv-SE" sz="1400" dirty="0" smtClean="0">
                <a:latin typeface="Arial" panose="020B0604020202020204" pitchFamily="34" charset="0"/>
                <a:cs typeface="Arial" panose="020B0604020202020204" pitchFamily="34" charset="0"/>
              </a:rPr>
              <a:t> </a:t>
            </a:r>
            <a:r>
              <a:rPr lang="sv-SE" sz="1400" dirty="0" err="1" smtClean="0">
                <a:latin typeface="Arial" panose="020B0604020202020204" pitchFamily="34" charset="0"/>
                <a:cs typeface="Arial" panose="020B0604020202020204" pitchFamily="34" charset="0"/>
              </a:rPr>
              <a:t>manufacturers</a:t>
            </a:r>
            <a:endParaRPr lang="sv-SE" sz="1400" dirty="0">
              <a:latin typeface="Arial" panose="020B0604020202020204" pitchFamily="34" charset="0"/>
              <a:cs typeface="Arial" panose="020B0604020202020204" pitchFamily="34" charset="0"/>
            </a:endParaRPr>
          </a:p>
        </p:txBody>
      </p:sp>
      <p:sp>
        <p:nvSpPr>
          <p:cNvPr id="31" name="Rectangle 30"/>
          <p:cNvSpPr/>
          <p:nvPr/>
        </p:nvSpPr>
        <p:spPr>
          <a:xfrm>
            <a:off x="1048963" y="2386587"/>
            <a:ext cx="1800000"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sv-SE" sz="1400" dirty="0" smtClean="0">
                <a:latin typeface="Arial" panose="020B0604020202020204" pitchFamily="34" charset="0"/>
                <a:cs typeface="Arial" panose="020B0604020202020204" pitchFamily="34" charset="0"/>
              </a:rPr>
              <a:t>Road </a:t>
            </a:r>
            <a:r>
              <a:rPr lang="sv-SE" sz="1400" dirty="0" err="1">
                <a:latin typeface="Arial" panose="020B0604020202020204" pitchFamily="34" charset="0"/>
                <a:cs typeface="Arial" panose="020B0604020202020204" pitchFamily="34" charset="0"/>
              </a:rPr>
              <a:t>i</a:t>
            </a:r>
            <a:r>
              <a:rPr lang="sv-SE" sz="1400" dirty="0" err="1" smtClean="0">
                <a:latin typeface="Arial" panose="020B0604020202020204" pitchFamily="34" charset="0"/>
                <a:cs typeface="Arial" panose="020B0604020202020204" pitchFamily="34" charset="0"/>
              </a:rPr>
              <a:t>nfrastructure</a:t>
            </a:r>
            <a:endParaRPr lang="sv-SE" sz="1400" dirty="0" smtClean="0">
              <a:latin typeface="Arial" panose="020B0604020202020204" pitchFamily="34" charset="0"/>
              <a:cs typeface="Arial" panose="020B0604020202020204" pitchFamily="34" charset="0"/>
            </a:endParaRPr>
          </a:p>
        </p:txBody>
      </p:sp>
      <p:sp>
        <p:nvSpPr>
          <p:cNvPr id="18" name="Rectangle 17"/>
          <p:cNvSpPr/>
          <p:nvPr/>
        </p:nvSpPr>
        <p:spPr>
          <a:xfrm rot="20751524">
            <a:off x="7304923" y="2693213"/>
            <a:ext cx="1279736" cy="276999"/>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sv-SE" sz="1200" dirty="0" smtClean="0">
                <a:latin typeface="Arial" panose="020B0604020202020204" pitchFamily="34" charset="0"/>
                <a:cs typeface="Arial" panose="020B0604020202020204" pitchFamily="34" charset="0"/>
              </a:rPr>
              <a:t>DHL, Schenker</a:t>
            </a:r>
            <a:endParaRPr lang="sv-SE" sz="1400" dirty="0">
              <a:latin typeface="Arial" panose="020B0604020202020204" pitchFamily="34" charset="0"/>
              <a:cs typeface="Arial" panose="020B0604020202020204" pitchFamily="34" charset="0"/>
            </a:endParaRPr>
          </a:p>
        </p:txBody>
      </p:sp>
      <p:sp>
        <p:nvSpPr>
          <p:cNvPr id="24" name="Rectangle 23"/>
          <p:cNvSpPr/>
          <p:nvPr/>
        </p:nvSpPr>
        <p:spPr>
          <a:xfrm rot="20751524">
            <a:off x="4695446" y="1702917"/>
            <a:ext cx="1355291" cy="276999"/>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sv-SE" sz="1200" dirty="0">
                <a:latin typeface="Arial" panose="020B0604020202020204" pitchFamily="34" charset="0"/>
                <a:cs typeface="Arial" panose="020B0604020202020204" pitchFamily="34" charset="0"/>
              </a:rPr>
              <a:t>Scania, Volvo</a:t>
            </a:r>
          </a:p>
        </p:txBody>
      </p:sp>
      <p:sp>
        <p:nvSpPr>
          <p:cNvPr id="16" name="Rectangle 15"/>
          <p:cNvSpPr/>
          <p:nvPr/>
        </p:nvSpPr>
        <p:spPr>
          <a:xfrm rot="20751524">
            <a:off x="386493" y="2087153"/>
            <a:ext cx="1549860" cy="461665"/>
          </a:xfrm>
          <a:prstGeom prst="rect">
            <a:avLst/>
          </a:prstGeom>
          <a:solidFill>
            <a:schemeClr val="bg1"/>
          </a:solidFill>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sv-SE" sz="1200" dirty="0" smtClean="0">
                <a:latin typeface="Arial" panose="020B0604020202020204" pitchFamily="34" charset="0"/>
                <a:cs typeface="Arial" panose="020B0604020202020204" pitchFamily="34" charset="0"/>
              </a:rPr>
              <a:t>Transport Administration</a:t>
            </a:r>
            <a:endParaRPr lang="sv-SE" sz="1200" dirty="0">
              <a:latin typeface="Arial" panose="020B0604020202020204" pitchFamily="34" charset="0"/>
              <a:cs typeface="Arial" panose="020B0604020202020204" pitchFamily="34" charset="0"/>
            </a:endParaRPr>
          </a:p>
        </p:txBody>
      </p:sp>
      <p:sp>
        <p:nvSpPr>
          <p:cNvPr id="17" name="Rectangle 16"/>
          <p:cNvSpPr/>
          <p:nvPr/>
        </p:nvSpPr>
        <p:spPr>
          <a:xfrm rot="20751524">
            <a:off x="306901" y="3665276"/>
            <a:ext cx="1640584" cy="830997"/>
          </a:xfrm>
          <a:prstGeom prst="rect">
            <a:avLst/>
          </a:prstGeom>
          <a:solidFill>
            <a:schemeClr val="bg1"/>
          </a:solidFill>
          <a:ln>
            <a:solidFill>
              <a:schemeClr val="bg1">
                <a:lumMod val="50000"/>
              </a:schemeClr>
            </a:solidFill>
            <a:prstDash val="solid"/>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sv-SE" sz="1200" dirty="0" smtClean="0">
                <a:latin typeface="Arial" panose="020B0604020202020204" pitchFamily="34" charset="0"/>
                <a:cs typeface="Arial" panose="020B0604020202020204" pitchFamily="34" charset="0"/>
              </a:rPr>
              <a:t>Transport Administration, new operator</a:t>
            </a:r>
          </a:p>
          <a:p>
            <a:pPr algn="ctr"/>
            <a:r>
              <a:rPr lang="sv-SE" sz="1200" dirty="0" smtClean="0">
                <a:latin typeface="Arial" panose="020B0604020202020204" pitchFamily="34" charset="0"/>
                <a:cs typeface="Arial" panose="020B0604020202020204" pitchFamily="34" charset="0"/>
              </a:rPr>
              <a:t>Siemens etc.</a:t>
            </a:r>
            <a:endParaRPr lang="sv-S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05391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195942" y="-157162"/>
            <a:ext cx="8229600" cy="1143000"/>
          </a:xfrm>
        </p:spPr>
        <p:txBody>
          <a:bodyPr/>
          <a:lstStyle/>
          <a:p>
            <a:r>
              <a:rPr lang="sv-SE" dirty="0" err="1" smtClean="0"/>
              <a:t>Necessary</a:t>
            </a:r>
            <a:r>
              <a:rPr lang="sv-SE" dirty="0" smtClean="0"/>
              <a:t> actions </a:t>
            </a:r>
            <a:r>
              <a:rPr lang="sv-SE" dirty="0" err="1" smtClean="0"/>
              <a:t>ahead</a:t>
            </a:r>
            <a:r>
              <a:rPr lang="sv-SE" dirty="0" smtClean="0"/>
              <a:t> – pilot </a:t>
            </a:r>
            <a:r>
              <a:rPr lang="sv-SE" dirty="0" err="1" smtClean="0"/>
              <a:t>phase</a:t>
            </a:r>
            <a:endParaRPr lang="sv-SE" dirty="0" smtClean="0"/>
          </a:p>
        </p:txBody>
      </p:sp>
      <p:graphicFrame>
        <p:nvGraphicFramePr>
          <p:cNvPr id="3" name="Diagram 2"/>
          <p:cNvGraphicFramePr/>
          <p:nvPr>
            <p:extLst>
              <p:ext uri="{D42A27DB-BD31-4B8C-83A1-F6EECF244321}">
                <p14:modId xmlns:p14="http://schemas.microsoft.com/office/powerpoint/2010/main" val="2302905819"/>
              </p:ext>
            </p:extLst>
          </p:nvPr>
        </p:nvGraphicFramePr>
        <p:xfrm>
          <a:off x="1084217" y="607754"/>
          <a:ext cx="7341325" cy="5218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Upp-ned 5"/>
          <p:cNvSpPr/>
          <p:nvPr/>
        </p:nvSpPr>
        <p:spPr>
          <a:xfrm>
            <a:off x="1722667" y="2656819"/>
            <a:ext cx="391886" cy="151529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Upp-ned 8"/>
          <p:cNvSpPr/>
          <p:nvPr/>
        </p:nvSpPr>
        <p:spPr>
          <a:xfrm>
            <a:off x="3786867" y="2782694"/>
            <a:ext cx="391886" cy="151529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p:cNvSpPr txBox="1"/>
          <p:nvPr/>
        </p:nvSpPr>
        <p:spPr>
          <a:xfrm>
            <a:off x="442506" y="2782694"/>
            <a:ext cx="1280160" cy="1277273"/>
          </a:xfrm>
          <a:prstGeom prst="rect">
            <a:avLst/>
          </a:prstGeom>
          <a:noFill/>
        </p:spPr>
        <p:txBody>
          <a:bodyPr wrap="square" rtlCol="0">
            <a:spAutoFit/>
          </a:bodyPr>
          <a:lstStyle/>
          <a:p>
            <a:r>
              <a:rPr lang="sv-SE" sz="1100" dirty="0" err="1" smtClean="0"/>
              <a:t>Agreement</a:t>
            </a:r>
            <a:r>
              <a:rPr lang="sv-SE" sz="1100" dirty="0" smtClean="0"/>
              <a:t> to </a:t>
            </a:r>
            <a:r>
              <a:rPr lang="sv-SE" sz="1100" dirty="0" err="1" smtClean="0"/>
              <a:t>define</a:t>
            </a:r>
            <a:r>
              <a:rPr lang="sv-SE" sz="1100" dirty="0" smtClean="0"/>
              <a:t> </a:t>
            </a:r>
            <a:r>
              <a:rPr lang="sv-SE" sz="1100" dirty="0" err="1" smtClean="0"/>
              <a:t>responsibilities</a:t>
            </a:r>
            <a:r>
              <a:rPr lang="sv-SE" sz="1100" dirty="0"/>
              <a:t> </a:t>
            </a:r>
            <a:r>
              <a:rPr lang="sv-SE" sz="1100" dirty="0" smtClean="0"/>
              <a:t>and delimitations </a:t>
            </a:r>
            <a:r>
              <a:rPr lang="sv-SE" sz="1100" dirty="0" err="1" smtClean="0"/>
              <a:t>of</a:t>
            </a:r>
            <a:r>
              <a:rPr lang="sv-SE" sz="1100" dirty="0" smtClean="0"/>
              <a:t> </a:t>
            </a:r>
            <a:r>
              <a:rPr lang="sv-SE" sz="1100" dirty="0" err="1" smtClean="0"/>
              <a:t>ownership</a:t>
            </a:r>
            <a:r>
              <a:rPr lang="sv-SE" sz="1100" dirty="0" smtClean="0"/>
              <a:t>, </a:t>
            </a:r>
            <a:r>
              <a:rPr lang="sv-SE" sz="1100" dirty="0" err="1" smtClean="0"/>
              <a:t>financing</a:t>
            </a:r>
            <a:r>
              <a:rPr lang="sv-SE" sz="1100" dirty="0" smtClean="0"/>
              <a:t>, </a:t>
            </a:r>
            <a:r>
              <a:rPr lang="sv-SE" sz="1100" dirty="0" err="1" smtClean="0"/>
              <a:t>maintenace</a:t>
            </a:r>
            <a:r>
              <a:rPr lang="sv-SE" sz="1100" dirty="0" smtClean="0"/>
              <a:t> etc.</a:t>
            </a:r>
            <a:endParaRPr lang="sv-SE" sz="1100" dirty="0"/>
          </a:p>
        </p:txBody>
      </p:sp>
      <p:sp>
        <p:nvSpPr>
          <p:cNvPr id="8" name="textruta 7"/>
          <p:cNvSpPr txBox="1"/>
          <p:nvPr/>
        </p:nvSpPr>
        <p:spPr>
          <a:xfrm>
            <a:off x="1698171" y="5826034"/>
            <a:ext cx="6374675" cy="369332"/>
          </a:xfrm>
          <a:prstGeom prst="rect">
            <a:avLst/>
          </a:prstGeom>
          <a:noFill/>
        </p:spPr>
        <p:txBody>
          <a:bodyPr wrap="square" rtlCol="0">
            <a:spAutoFit/>
          </a:bodyPr>
          <a:lstStyle/>
          <a:p>
            <a:r>
              <a:rPr lang="sv-SE" dirty="0" smtClean="0"/>
              <a:t>2021-		2019			2018-2020</a:t>
            </a:r>
            <a:endParaRPr lang="sv-SE" dirty="0"/>
          </a:p>
        </p:txBody>
      </p:sp>
      <p:sp>
        <p:nvSpPr>
          <p:cNvPr id="14" name="textruta 13"/>
          <p:cNvSpPr txBox="1"/>
          <p:nvPr/>
        </p:nvSpPr>
        <p:spPr>
          <a:xfrm>
            <a:off x="2754633" y="3018383"/>
            <a:ext cx="1055912" cy="938719"/>
          </a:xfrm>
          <a:prstGeom prst="rect">
            <a:avLst/>
          </a:prstGeom>
          <a:noFill/>
        </p:spPr>
        <p:txBody>
          <a:bodyPr wrap="square" rtlCol="0">
            <a:spAutoFit/>
          </a:bodyPr>
          <a:lstStyle/>
          <a:p>
            <a:r>
              <a:rPr lang="sv-SE" sz="1100" dirty="0" err="1" smtClean="0"/>
              <a:t>Procurement</a:t>
            </a:r>
            <a:r>
              <a:rPr lang="sv-SE" sz="1100" dirty="0" smtClean="0"/>
              <a:t>, </a:t>
            </a:r>
            <a:r>
              <a:rPr lang="sv-SE" sz="1100" dirty="0" err="1" smtClean="0"/>
              <a:t>negotiated</a:t>
            </a:r>
            <a:r>
              <a:rPr lang="sv-SE" sz="1100" dirty="0" smtClean="0"/>
              <a:t> </a:t>
            </a:r>
            <a:r>
              <a:rPr lang="sv-SE" sz="1100" dirty="0" err="1" smtClean="0"/>
              <a:t>procedure</a:t>
            </a:r>
            <a:r>
              <a:rPr lang="sv-SE" sz="1100" dirty="0" smtClean="0"/>
              <a:t>/ </a:t>
            </a:r>
            <a:r>
              <a:rPr lang="sv-SE" sz="1100" dirty="0" err="1" smtClean="0"/>
              <a:t>competitive</a:t>
            </a:r>
            <a:r>
              <a:rPr lang="sv-SE" sz="1100" dirty="0" smtClean="0"/>
              <a:t> </a:t>
            </a:r>
            <a:r>
              <a:rPr lang="sv-SE" sz="1100" dirty="0" err="1" smtClean="0"/>
              <a:t>dialogue</a:t>
            </a:r>
            <a:r>
              <a:rPr lang="sv-SE" sz="1100" dirty="0" smtClean="0"/>
              <a:t> etc.</a:t>
            </a:r>
            <a:endParaRPr lang="sv-SE" sz="1100" dirty="0"/>
          </a:p>
        </p:txBody>
      </p:sp>
      <p:sp>
        <p:nvSpPr>
          <p:cNvPr id="19" name="Höger hakparentes 18"/>
          <p:cNvSpPr/>
          <p:nvPr/>
        </p:nvSpPr>
        <p:spPr>
          <a:xfrm>
            <a:off x="8425543" y="3709851"/>
            <a:ext cx="378824" cy="1463040"/>
          </a:xfrm>
          <a:prstGeom prst="rightBracket">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3923560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a:xfrm>
            <a:off x="457200" y="84139"/>
            <a:ext cx="8229600" cy="751884"/>
          </a:xfrm>
        </p:spPr>
        <p:txBody>
          <a:bodyPr/>
          <a:lstStyle/>
          <a:p>
            <a:r>
              <a:rPr lang="sv-SE" dirty="0" smtClean="0"/>
              <a:t>From </a:t>
            </a:r>
            <a:r>
              <a:rPr lang="sv-SE" dirty="0" err="1" smtClean="0"/>
              <a:t>now</a:t>
            </a:r>
            <a:r>
              <a:rPr lang="sv-SE" dirty="0" smtClean="0"/>
              <a:t> and </a:t>
            </a:r>
            <a:r>
              <a:rPr lang="sv-SE" dirty="0" err="1" smtClean="0"/>
              <a:t>until</a:t>
            </a:r>
            <a:r>
              <a:rPr lang="sv-SE" dirty="0" smtClean="0"/>
              <a:t> 2021 – </a:t>
            </a:r>
            <a:r>
              <a:rPr lang="sv-SE" dirty="0" err="1" smtClean="0"/>
              <a:t>two</a:t>
            </a:r>
            <a:r>
              <a:rPr lang="sv-SE" dirty="0" smtClean="0"/>
              <a:t> </a:t>
            </a:r>
            <a:r>
              <a:rPr lang="sv-SE" dirty="0" err="1" smtClean="0"/>
              <a:t>parallel</a:t>
            </a:r>
            <a:r>
              <a:rPr lang="sv-SE" dirty="0" smtClean="0"/>
              <a:t> </a:t>
            </a:r>
            <a:r>
              <a:rPr lang="sv-SE" dirty="0" err="1" smtClean="0"/>
              <a:t>processes</a:t>
            </a:r>
            <a:endParaRPr lang="sv-SE" dirty="0" smtClean="0"/>
          </a:p>
        </p:txBody>
      </p:sp>
      <p:graphicFrame>
        <p:nvGraphicFramePr>
          <p:cNvPr id="8" name="Platshållare för innehåll 7"/>
          <p:cNvGraphicFramePr>
            <a:graphicFrameLocks noGrp="1"/>
          </p:cNvGraphicFramePr>
          <p:nvPr>
            <p:ph idx="4294967295"/>
            <p:extLst>
              <p:ext uri="{D42A27DB-BD31-4B8C-83A1-F6EECF244321}">
                <p14:modId xmlns:p14="http://schemas.microsoft.com/office/powerpoint/2010/main" val="1002813850"/>
              </p:ext>
            </p:extLst>
          </p:nvPr>
        </p:nvGraphicFramePr>
        <p:xfrm>
          <a:off x="0" y="1058863"/>
          <a:ext cx="8229600" cy="4702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Rak pilkoppling 2"/>
          <p:cNvCxnSpPr/>
          <p:nvPr/>
        </p:nvCxnSpPr>
        <p:spPr>
          <a:xfrm>
            <a:off x="4271554" y="2730137"/>
            <a:ext cx="13063" cy="483326"/>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96834" y="2793002"/>
            <a:ext cx="8229600" cy="1143000"/>
          </a:xfrm>
        </p:spPr>
        <p:txBody>
          <a:bodyPr/>
          <a:lstStyle/>
          <a:p>
            <a:r>
              <a:rPr lang="sv-SE" dirty="0" smtClean="0"/>
              <a:t>Björn Hasselgren, PhD</a:t>
            </a:r>
            <a:br>
              <a:rPr lang="sv-SE" dirty="0" smtClean="0"/>
            </a:br>
            <a:r>
              <a:rPr lang="sv-SE" dirty="0" smtClean="0">
                <a:hlinkClick r:id="rId2"/>
              </a:rPr>
              <a:t>bjorn.hasselgren@trafikverket.se</a:t>
            </a:r>
            <a:r>
              <a:rPr lang="sv-SE" dirty="0" smtClean="0"/>
              <a:t/>
            </a:r>
            <a:br>
              <a:rPr lang="sv-SE" dirty="0" smtClean="0"/>
            </a:br>
            <a:r>
              <a:rPr lang="sv-SE" dirty="0" smtClean="0"/>
              <a:t>+46707623316</a:t>
            </a:r>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5729" y="2307227"/>
            <a:ext cx="2171700" cy="3257550"/>
          </a:xfrm>
          <a:prstGeom prst="rect">
            <a:avLst/>
          </a:prstGeom>
        </p:spPr>
      </p:pic>
    </p:spTree>
    <p:extLst>
      <p:ext uri="{BB962C8B-B14F-4D97-AF65-F5344CB8AC3E}">
        <p14:creationId xmlns:p14="http://schemas.microsoft.com/office/powerpoint/2010/main" val="413553093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14338"/>
            <a:ext cx="8229600" cy="845097"/>
          </a:xfrm>
        </p:spPr>
        <p:txBody>
          <a:bodyPr/>
          <a:lstStyle/>
          <a:p>
            <a:r>
              <a:rPr lang="en-GB" dirty="0" smtClean="0"/>
              <a:t>Climate related objectives and visions</a:t>
            </a:r>
            <a:endParaRPr lang="en-GB" dirty="0"/>
          </a:p>
        </p:txBody>
      </p:sp>
      <p:sp>
        <p:nvSpPr>
          <p:cNvPr id="3" name="Platshållare för innehåll 2"/>
          <p:cNvSpPr>
            <a:spLocks noGrp="1"/>
          </p:cNvSpPr>
          <p:nvPr>
            <p:ph idx="1"/>
          </p:nvPr>
        </p:nvSpPr>
        <p:spPr>
          <a:xfrm>
            <a:off x="202054" y="1557338"/>
            <a:ext cx="6761189" cy="4310063"/>
          </a:xfrm>
        </p:spPr>
        <p:txBody>
          <a:bodyPr>
            <a:normAutofit/>
          </a:bodyPr>
          <a:lstStyle/>
          <a:p>
            <a:pPr>
              <a:lnSpc>
                <a:spcPct val="200000"/>
              </a:lnSpc>
            </a:pPr>
            <a:r>
              <a:rPr lang="en-GB" dirty="0" smtClean="0"/>
              <a:t>Paris agreement</a:t>
            </a:r>
          </a:p>
          <a:p>
            <a:pPr>
              <a:lnSpc>
                <a:spcPct val="110000"/>
              </a:lnSpc>
            </a:pPr>
            <a:r>
              <a:rPr lang="en-US" dirty="0" smtClean="0"/>
              <a:t>“Sweden </a:t>
            </a:r>
            <a:r>
              <a:rPr lang="en-US" dirty="0"/>
              <a:t>will become one of the world’s first </a:t>
            </a:r>
            <a:r>
              <a:rPr lang="en-US" dirty="0" smtClean="0"/>
              <a:t>fossil-free welfare societies”</a:t>
            </a:r>
          </a:p>
          <a:p>
            <a:pPr>
              <a:lnSpc>
                <a:spcPct val="200000"/>
              </a:lnSpc>
            </a:pPr>
            <a:r>
              <a:rPr lang="en-GB" dirty="0" smtClean="0"/>
              <a:t>Vehicle fleet independent of fossil fuels by 2030</a:t>
            </a:r>
          </a:p>
          <a:p>
            <a:pPr lvl="1">
              <a:lnSpc>
                <a:spcPct val="110000"/>
              </a:lnSpc>
            </a:pPr>
            <a:r>
              <a:rPr lang="en-GB" dirty="0" smtClean="0"/>
              <a:t>Interpreted as reduction of emission of CO2 with 70% compared with 2010 (Parliamentary </a:t>
            </a:r>
            <a:r>
              <a:rPr lang="en-GB" dirty="0"/>
              <a:t>Cross-Party Committee </a:t>
            </a:r>
            <a:r>
              <a:rPr lang="en-GB" dirty="0" smtClean="0"/>
              <a:t>proposal</a:t>
            </a:r>
            <a:r>
              <a:rPr lang="en-GB" dirty="0"/>
              <a:t>) </a:t>
            </a:r>
            <a:endParaRPr lang="en-GB" dirty="0" smtClean="0"/>
          </a:p>
        </p:txBody>
      </p:sp>
      <p:pic>
        <p:nvPicPr>
          <p:cNvPr id="5" name="Picture 5" descr="http://trvbildarkivet/fotoweb/cmdrequest/rest/preview.fwx/12329.jpg?rt=1&amp;f=5316A77AA39EC80F209631A71F30CC8D9A4CA34A2AC3199C4BFB56BCD47D83ADDFC19E54F66C0B756466E5CB288C82DE98FA3B9A789FF1A4B0EB50A9C9435E7F6AE15FB86E21B590E56A7DBF851D511E78226491577521A07BD46330629BAB1411D0B56ACEAE2659423AB85DB5AF144953FCE25729B7CCA8B4247F4BBE82299D002A41934F4CAF95771DFEFF4FAE6814F663786C72217739985CD71B2989D8B67D8DBE5A055CCB64F89E3149C952FFEC&amp;sz=768"/>
          <p:cNvPicPr>
            <a:picLocks noChangeAspect="1" noChangeArrowheads="1"/>
          </p:cNvPicPr>
          <p:nvPr/>
        </p:nvPicPr>
        <p:blipFill>
          <a:blip r:embed="rId3" cstate="print"/>
          <a:srcRect/>
          <a:stretch>
            <a:fillRect/>
          </a:stretch>
        </p:blipFill>
        <p:spPr bwMode="auto">
          <a:xfrm>
            <a:off x="6963243" y="1671644"/>
            <a:ext cx="2183152" cy="1643050"/>
          </a:xfrm>
          <a:prstGeom prst="rect">
            <a:avLst/>
          </a:prstGeom>
          <a:noFill/>
        </p:spPr>
      </p:pic>
      <p:pic>
        <p:nvPicPr>
          <p:cNvPr id="6" name="Picture 4" descr="http://andromeda.adm.lu.se/info/fraga_lund/wp-content/uploads/2009/01/jorden.jpg"/>
          <p:cNvPicPr>
            <a:picLocks noChangeAspect="1" noChangeArrowheads="1"/>
          </p:cNvPicPr>
          <p:nvPr/>
        </p:nvPicPr>
        <p:blipFill>
          <a:blip r:embed="rId4" cstate="print"/>
          <a:srcRect/>
          <a:stretch>
            <a:fillRect/>
          </a:stretch>
        </p:blipFill>
        <p:spPr bwMode="auto">
          <a:xfrm>
            <a:off x="6855323" y="3429000"/>
            <a:ext cx="2288677" cy="2736304"/>
          </a:xfrm>
          <a:prstGeom prst="rect">
            <a:avLst/>
          </a:prstGeom>
          <a:noFill/>
        </p:spPr>
      </p:pic>
    </p:spTree>
    <p:extLst>
      <p:ext uri="{BB962C8B-B14F-4D97-AF65-F5344CB8AC3E}">
        <p14:creationId xmlns:p14="http://schemas.microsoft.com/office/powerpoint/2010/main" val="278648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14338"/>
            <a:ext cx="8229600" cy="787445"/>
          </a:xfrm>
        </p:spPr>
        <p:txBody>
          <a:bodyPr/>
          <a:lstStyle/>
          <a:p>
            <a:r>
              <a:rPr lang="en-US" dirty="0" smtClean="0"/>
              <a:t>National roadmap for electric road systems in brief </a:t>
            </a:r>
            <a:endParaRPr lang="sv-SE" dirty="0"/>
          </a:p>
        </p:txBody>
      </p:sp>
      <p:sp>
        <p:nvSpPr>
          <p:cNvPr id="3" name="Platshållare för innehåll 2"/>
          <p:cNvSpPr>
            <a:spLocks noGrp="1"/>
          </p:cNvSpPr>
          <p:nvPr>
            <p:ph idx="1"/>
          </p:nvPr>
        </p:nvSpPr>
        <p:spPr>
          <a:xfrm>
            <a:off x="441691" y="1393881"/>
            <a:ext cx="5130800" cy="4310063"/>
          </a:xfrm>
        </p:spPr>
        <p:txBody>
          <a:bodyPr/>
          <a:lstStyle/>
          <a:p>
            <a:r>
              <a:rPr lang="en-GB" dirty="0" smtClean="0"/>
              <a:t>Market and funding </a:t>
            </a:r>
          </a:p>
          <a:p>
            <a:r>
              <a:rPr lang="en-GB" dirty="0" smtClean="0"/>
              <a:t>Promote, contribute to and pave the way for a broadened market and greater competition between the transmission systems by raising more systems to TRL level 5-6. </a:t>
            </a:r>
          </a:p>
          <a:p>
            <a:r>
              <a:rPr lang="en-GB" dirty="0" smtClean="0"/>
              <a:t>Prepare and implement a major electric road system pilot </a:t>
            </a:r>
          </a:p>
          <a:p>
            <a:r>
              <a:rPr lang="en-GB" dirty="0" smtClean="0"/>
              <a:t>Create a long-term plan for the construction and development of electric road systems </a:t>
            </a:r>
            <a:endParaRPr lang="en-GB" dirty="0"/>
          </a:p>
        </p:txBody>
      </p:sp>
      <p:grpSp>
        <p:nvGrpSpPr>
          <p:cNvPr id="5" name="Grupp 4"/>
          <p:cNvGrpSpPr/>
          <p:nvPr/>
        </p:nvGrpSpPr>
        <p:grpSpPr>
          <a:xfrm>
            <a:off x="-4766564" y="3209792"/>
            <a:ext cx="3497360" cy="2163897"/>
            <a:chOff x="1246520" y="652458"/>
            <a:chExt cx="6364747" cy="3938014"/>
          </a:xfrm>
        </p:grpSpPr>
        <p:sp>
          <p:nvSpPr>
            <p:cNvPr id="6" name="Rektangel 5"/>
            <p:cNvSpPr/>
            <p:nvPr/>
          </p:nvSpPr>
          <p:spPr>
            <a:xfrm>
              <a:off x="1404660" y="1117600"/>
              <a:ext cx="1183268" cy="3472872"/>
            </a:xfrm>
            <a:prstGeom prst="rect">
              <a:avLst/>
            </a:prstGeom>
            <a:noFill/>
            <a:ln w="6350">
              <a:solidFill>
                <a:srgbClr val="3635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2639636" y="1117600"/>
              <a:ext cx="1193114" cy="3472872"/>
            </a:xfrm>
            <a:prstGeom prst="rect">
              <a:avLst/>
            </a:prstGeom>
            <a:noFill/>
            <a:ln w="6350">
              <a:solidFill>
                <a:srgbClr val="3635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3889788" y="1117598"/>
              <a:ext cx="1159438" cy="3472872"/>
            </a:xfrm>
            <a:prstGeom prst="rect">
              <a:avLst/>
            </a:prstGeom>
            <a:noFill/>
            <a:ln w="6350">
              <a:solidFill>
                <a:srgbClr val="3635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5112599" y="1117598"/>
              <a:ext cx="1188559" cy="3472872"/>
            </a:xfrm>
            <a:prstGeom prst="rect">
              <a:avLst/>
            </a:prstGeom>
            <a:noFill/>
            <a:ln w="6350">
              <a:solidFill>
                <a:srgbClr val="3635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6349330" y="1117598"/>
              <a:ext cx="1185524" cy="3472872"/>
            </a:xfrm>
            <a:prstGeom prst="rect">
              <a:avLst/>
            </a:prstGeom>
            <a:noFill/>
            <a:ln w="6350">
              <a:solidFill>
                <a:srgbClr val="3635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p:cNvGrpSpPr/>
            <p:nvPr/>
          </p:nvGrpSpPr>
          <p:grpSpPr>
            <a:xfrm>
              <a:off x="1479699" y="1235220"/>
              <a:ext cx="5981402" cy="3011055"/>
              <a:chOff x="962462" y="1466129"/>
              <a:chExt cx="5981402" cy="3011055"/>
            </a:xfrm>
          </p:grpSpPr>
          <p:sp>
            <p:nvSpPr>
              <p:cNvPr id="28" name="Rektangel 27"/>
              <p:cNvSpPr/>
              <p:nvPr/>
            </p:nvSpPr>
            <p:spPr>
              <a:xfrm>
                <a:off x="962462" y="1466129"/>
                <a:ext cx="1034473" cy="766619"/>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9" name="Rektangel 28"/>
              <p:cNvSpPr/>
              <p:nvPr/>
            </p:nvSpPr>
            <p:spPr>
              <a:xfrm>
                <a:off x="962462" y="2588346"/>
                <a:ext cx="1034473" cy="766617"/>
              </a:xfrm>
              <a:prstGeom prst="rect">
                <a:avLst/>
              </a:prstGeom>
              <a:solidFill>
                <a:srgbClr val="E9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0" name="Rektangel 29"/>
              <p:cNvSpPr/>
              <p:nvPr/>
            </p:nvSpPr>
            <p:spPr>
              <a:xfrm>
                <a:off x="962462" y="3710567"/>
                <a:ext cx="1034473" cy="766617"/>
              </a:xfrm>
              <a:prstGeom prst="rect">
                <a:avLst/>
              </a:pr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p:cNvSpPr/>
              <p:nvPr/>
            </p:nvSpPr>
            <p:spPr>
              <a:xfrm>
                <a:off x="2199193" y="1466129"/>
                <a:ext cx="1034473" cy="766619"/>
              </a:xfrm>
              <a:prstGeom prst="rect">
                <a:avLst/>
              </a:prstGeom>
              <a:solidFill>
                <a:srgbClr val="0073B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2" name="Rektangel 31"/>
              <p:cNvSpPr/>
              <p:nvPr/>
            </p:nvSpPr>
            <p:spPr>
              <a:xfrm>
                <a:off x="2199193" y="2588348"/>
                <a:ext cx="1034473" cy="766619"/>
              </a:xfrm>
              <a:prstGeom prst="rect">
                <a:avLst/>
              </a:prstGeom>
              <a:solidFill>
                <a:srgbClr val="8FCAE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3" name="Rektangel 32"/>
              <p:cNvSpPr/>
              <p:nvPr/>
            </p:nvSpPr>
            <p:spPr>
              <a:xfrm>
                <a:off x="2199193" y="3710567"/>
                <a:ext cx="1034473" cy="766617"/>
              </a:xfrm>
              <a:prstGeom prst="rect">
                <a:avLst/>
              </a:prstGeom>
              <a:solidFill>
                <a:srgbClr val="00416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4" name="Rektangel 33"/>
              <p:cNvSpPr/>
              <p:nvPr/>
            </p:nvSpPr>
            <p:spPr>
              <a:xfrm>
                <a:off x="3435927" y="1466129"/>
                <a:ext cx="1034473" cy="766619"/>
              </a:xfrm>
              <a:prstGeom prst="rect">
                <a:avLst/>
              </a:prstGeom>
              <a:solidFill>
                <a:srgbClr val="FECB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5" name="Rektangel 34"/>
              <p:cNvSpPr/>
              <p:nvPr/>
            </p:nvSpPr>
            <p:spPr>
              <a:xfrm>
                <a:off x="3435925" y="2588348"/>
                <a:ext cx="1034473" cy="766619"/>
              </a:xfrm>
              <a:prstGeom prst="rect">
                <a:avLst/>
              </a:prstGeom>
              <a:solidFill>
                <a:srgbClr val="B194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6" name="Rektangel 35"/>
              <p:cNvSpPr/>
              <p:nvPr/>
            </p:nvSpPr>
            <p:spPr>
              <a:xfrm>
                <a:off x="3435927" y="3710567"/>
                <a:ext cx="1034473" cy="766617"/>
              </a:xfrm>
              <a:prstGeom prst="rect">
                <a:avLst/>
              </a:prstGeom>
              <a:solidFill>
                <a:srgbClr val="5B491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7" name="Rektangel 36"/>
              <p:cNvSpPr/>
              <p:nvPr/>
            </p:nvSpPr>
            <p:spPr>
              <a:xfrm>
                <a:off x="4672658" y="1466129"/>
                <a:ext cx="1034473" cy="766619"/>
              </a:xfrm>
              <a:prstGeom prst="rect">
                <a:avLst/>
              </a:prstGeom>
              <a:solidFill>
                <a:srgbClr val="A8B4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8" name="Rektangel 37"/>
              <p:cNvSpPr/>
              <p:nvPr/>
            </p:nvSpPr>
            <p:spPr>
              <a:xfrm>
                <a:off x="4672658" y="2588348"/>
                <a:ext cx="1034473" cy="766619"/>
              </a:xfrm>
              <a:prstGeom prst="rect">
                <a:avLst/>
              </a:prstGeom>
              <a:solidFill>
                <a:srgbClr val="CED64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9" name="Rektangel 38"/>
              <p:cNvSpPr/>
              <p:nvPr/>
            </p:nvSpPr>
            <p:spPr>
              <a:xfrm>
                <a:off x="4672658" y="3710567"/>
                <a:ext cx="1034473" cy="766617"/>
              </a:xfrm>
              <a:prstGeom prst="rect">
                <a:avLst/>
              </a:prstGeom>
              <a:solidFill>
                <a:srgbClr val="5560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0" name="Rektangel 39"/>
              <p:cNvSpPr/>
              <p:nvPr/>
            </p:nvSpPr>
            <p:spPr>
              <a:xfrm>
                <a:off x="5909391" y="1466129"/>
                <a:ext cx="1034473" cy="766619"/>
              </a:xfrm>
              <a:prstGeom prst="rect">
                <a:avLst/>
              </a:prstGeom>
              <a:solidFill>
                <a:srgbClr val="928B8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1" name="Rektangel 40"/>
              <p:cNvSpPr/>
              <p:nvPr/>
            </p:nvSpPr>
            <p:spPr>
              <a:xfrm>
                <a:off x="5909389" y="2588348"/>
                <a:ext cx="1034473" cy="766619"/>
              </a:xfrm>
              <a:prstGeom prst="rect">
                <a:avLst/>
              </a:prstGeom>
              <a:solidFill>
                <a:srgbClr val="CBC7B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2" name="Rektangel 41"/>
              <p:cNvSpPr/>
              <p:nvPr/>
            </p:nvSpPr>
            <p:spPr>
              <a:xfrm>
                <a:off x="5909388" y="3710567"/>
                <a:ext cx="1034472" cy="766617"/>
              </a:xfrm>
              <a:prstGeom prst="rect">
                <a:avLst/>
              </a:prstGeom>
              <a:solidFill>
                <a:srgbClr val="36353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2" name="textruta 11"/>
            <p:cNvSpPr txBox="1"/>
            <p:nvPr/>
          </p:nvSpPr>
          <p:spPr>
            <a:xfrm>
              <a:off x="1293809" y="1931545"/>
              <a:ext cx="1200728" cy="280056"/>
            </a:xfrm>
            <a:prstGeom prst="rect">
              <a:avLst/>
            </a:prstGeom>
            <a:noFill/>
          </p:spPr>
          <p:txBody>
            <a:bodyPr wrap="square" rtlCol="0">
              <a:spAutoFit/>
            </a:bodyPr>
            <a:lstStyle/>
            <a:p>
              <a:r>
                <a:rPr lang="sv-SE" sz="400" dirty="0"/>
                <a:t>RGB: 213-43-30</a:t>
              </a:r>
            </a:p>
          </p:txBody>
        </p:sp>
        <p:sp>
          <p:nvSpPr>
            <p:cNvPr id="13" name="textruta 12"/>
            <p:cNvSpPr txBox="1"/>
            <p:nvPr/>
          </p:nvSpPr>
          <p:spPr>
            <a:xfrm>
              <a:off x="1293808" y="3041816"/>
              <a:ext cx="1200728" cy="280056"/>
            </a:xfrm>
            <a:prstGeom prst="rect">
              <a:avLst/>
            </a:prstGeom>
            <a:noFill/>
          </p:spPr>
          <p:txBody>
            <a:bodyPr wrap="square" rtlCol="0">
              <a:spAutoFit/>
            </a:bodyPr>
            <a:lstStyle/>
            <a:p>
              <a:r>
                <a:rPr lang="sv-SE" sz="400" dirty="0"/>
                <a:t>RGB: 233-131-0</a:t>
              </a:r>
            </a:p>
          </p:txBody>
        </p:sp>
        <p:sp>
          <p:nvSpPr>
            <p:cNvPr id="14" name="textruta 13"/>
            <p:cNvSpPr txBox="1"/>
            <p:nvPr/>
          </p:nvSpPr>
          <p:spPr>
            <a:xfrm>
              <a:off x="1293808" y="4168529"/>
              <a:ext cx="1200728" cy="280056"/>
            </a:xfrm>
            <a:prstGeom prst="rect">
              <a:avLst/>
            </a:prstGeom>
            <a:noFill/>
          </p:spPr>
          <p:txBody>
            <a:bodyPr wrap="square" rtlCol="0">
              <a:spAutoFit/>
            </a:bodyPr>
            <a:lstStyle/>
            <a:p>
              <a:r>
                <a:rPr lang="sv-SE" sz="400" dirty="0"/>
                <a:t>RGB: 167-25-48</a:t>
              </a:r>
            </a:p>
          </p:txBody>
        </p:sp>
        <p:sp>
          <p:nvSpPr>
            <p:cNvPr id="15" name="textruta 14"/>
            <p:cNvSpPr txBox="1"/>
            <p:nvPr/>
          </p:nvSpPr>
          <p:spPr>
            <a:xfrm>
              <a:off x="2530543" y="1931545"/>
              <a:ext cx="1200728" cy="280056"/>
            </a:xfrm>
            <a:prstGeom prst="rect">
              <a:avLst/>
            </a:prstGeom>
            <a:noFill/>
          </p:spPr>
          <p:txBody>
            <a:bodyPr wrap="square" rtlCol="0">
              <a:spAutoFit/>
            </a:bodyPr>
            <a:lstStyle/>
            <a:p>
              <a:r>
                <a:rPr lang="sv-SE" sz="400" dirty="0"/>
                <a:t>RGB: 0-115-176</a:t>
              </a:r>
            </a:p>
          </p:txBody>
        </p:sp>
        <p:sp>
          <p:nvSpPr>
            <p:cNvPr id="16" name="textruta 15"/>
            <p:cNvSpPr txBox="1"/>
            <p:nvPr/>
          </p:nvSpPr>
          <p:spPr>
            <a:xfrm>
              <a:off x="2530540" y="3041816"/>
              <a:ext cx="1319858" cy="280056"/>
            </a:xfrm>
            <a:prstGeom prst="rect">
              <a:avLst/>
            </a:prstGeom>
            <a:noFill/>
          </p:spPr>
          <p:txBody>
            <a:bodyPr wrap="square" rtlCol="0">
              <a:spAutoFit/>
            </a:bodyPr>
            <a:lstStyle/>
            <a:p>
              <a:r>
                <a:rPr lang="sv-SE" sz="400" dirty="0"/>
                <a:t>RGB: 143-202-231</a:t>
              </a:r>
            </a:p>
          </p:txBody>
        </p:sp>
        <p:sp>
          <p:nvSpPr>
            <p:cNvPr id="17" name="textruta 16"/>
            <p:cNvSpPr txBox="1"/>
            <p:nvPr/>
          </p:nvSpPr>
          <p:spPr>
            <a:xfrm>
              <a:off x="2523178" y="4168529"/>
              <a:ext cx="1200728" cy="280056"/>
            </a:xfrm>
            <a:prstGeom prst="rect">
              <a:avLst/>
            </a:prstGeom>
            <a:noFill/>
          </p:spPr>
          <p:txBody>
            <a:bodyPr wrap="square" rtlCol="0">
              <a:spAutoFit/>
            </a:bodyPr>
            <a:lstStyle/>
            <a:p>
              <a:r>
                <a:rPr lang="sv-SE" sz="400" dirty="0"/>
                <a:t>RGB: 0-65-101</a:t>
              </a:r>
            </a:p>
          </p:txBody>
        </p:sp>
        <p:sp>
          <p:nvSpPr>
            <p:cNvPr id="18" name="textruta 17"/>
            <p:cNvSpPr txBox="1"/>
            <p:nvPr/>
          </p:nvSpPr>
          <p:spPr>
            <a:xfrm>
              <a:off x="3767274" y="1931545"/>
              <a:ext cx="1200728" cy="280056"/>
            </a:xfrm>
            <a:prstGeom prst="rect">
              <a:avLst/>
            </a:prstGeom>
            <a:noFill/>
          </p:spPr>
          <p:txBody>
            <a:bodyPr wrap="square" rtlCol="0">
              <a:spAutoFit/>
            </a:bodyPr>
            <a:lstStyle/>
            <a:p>
              <a:r>
                <a:rPr lang="sv-SE" sz="400" dirty="0"/>
                <a:t>RGB: 254-203-0</a:t>
              </a:r>
            </a:p>
          </p:txBody>
        </p:sp>
        <p:sp>
          <p:nvSpPr>
            <p:cNvPr id="19" name="textruta 18"/>
            <p:cNvSpPr txBox="1"/>
            <p:nvPr/>
          </p:nvSpPr>
          <p:spPr>
            <a:xfrm>
              <a:off x="3767272" y="3041816"/>
              <a:ext cx="1200728" cy="280056"/>
            </a:xfrm>
            <a:prstGeom prst="rect">
              <a:avLst/>
            </a:prstGeom>
            <a:noFill/>
          </p:spPr>
          <p:txBody>
            <a:bodyPr wrap="square" rtlCol="0">
              <a:spAutoFit/>
            </a:bodyPr>
            <a:lstStyle/>
            <a:p>
              <a:r>
                <a:rPr lang="sv-SE" sz="400" dirty="0"/>
                <a:t>RGB: 177-148-1</a:t>
              </a:r>
            </a:p>
          </p:txBody>
        </p:sp>
        <p:sp>
          <p:nvSpPr>
            <p:cNvPr id="20" name="textruta 19"/>
            <p:cNvSpPr txBox="1"/>
            <p:nvPr/>
          </p:nvSpPr>
          <p:spPr>
            <a:xfrm>
              <a:off x="3753424" y="4168529"/>
              <a:ext cx="1200728" cy="280056"/>
            </a:xfrm>
            <a:prstGeom prst="rect">
              <a:avLst/>
            </a:prstGeom>
            <a:noFill/>
          </p:spPr>
          <p:txBody>
            <a:bodyPr wrap="square" rtlCol="0">
              <a:spAutoFit/>
            </a:bodyPr>
            <a:lstStyle/>
            <a:p>
              <a:r>
                <a:rPr lang="sv-SE" sz="400" dirty="0"/>
                <a:t>RGB: 91-73-31</a:t>
              </a:r>
            </a:p>
          </p:txBody>
        </p:sp>
        <p:sp>
          <p:nvSpPr>
            <p:cNvPr id="21" name="textruta 20"/>
            <p:cNvSpPr txBox="1"/>
            <p:nvPr/>
          </p:nvSpPr>
          <p:spPr>
            <a:xfrm>
              <a:off x="5004008" y="1931545"/>
              <a:ext cx="1200728" cy="280056"/>
            </a:xfrm>
            <a:prstGeom prst="rect">
              <a:avLst/>
            </a:prstGeom>
            <a:noFill/>
          </p:spPr>
          <p:txBody>
            <a:bodyPr wrap="square" rtlCol="0">
              <a:spAutoFit/>
            </a:bodyPr>
            <a:lstStyle/>
            <a:p>
              <a:r>
                <a:rPr lang="sv-SE" sz="400" dirty="0"/>
                <a:t>RGB: 168-180-0</a:t>
              </a:r>
            </a:p>
          </p:txBody>
        </p:sp>
        <p:sp>
          <p:nvSpPr>
            <p:cNvPr id="22" name="textruta 21"/>
            <p:cNvSpPr txBox="1"/>
            <p:nvPr/>
          </p:nvSpPr>
          <p:spPr>
            <a:xfrm>
              <a:off x="5004006" y="3041816"/>
              <a:ext cx="1287406" cy="280056"/>
            </a:xfrm>
            <a:prstGeom prst="rect">
              <a:avLst/>
            </a:prstGeom>
            <a:noFill/>
          </p:spPr>
          <p:txBody>
            <a:bodyPr wrap="square" rtlCol="0">
              <a:spAutoFit/>
            </a:bodyPr>
            <a:lstStyle/>
            <a:p>
              <a:r>
                <a:rPr lang="sv-SE" sz="400" dirty="0"/>
                <a:t>RGB: 206-214-75</a:t>
              </a:r>
            </a:p>
          </p:txBody>
        </p:sp>
        <p:sp>
          <p:nvSpPr>
            <p:cNvPr id="23" name="textruta 22"/>
            <p:cNvSpPr txBox="1"/>
            <p:nvPr/>
          </p:nvSpPr>
          <p:spPr>
            <a:xfrm>
              <a:off x="4983727" y="4168529"/>
              <a:ext cx="1200728" cy="280056"/>
            </a:xfrm>
            <a:prstGeom prst="rect">
              <a:avLst/>
            </a:prstGeom>
            <a:noFill/>
          </p:spPr>
          <p:txBody>
            <a:bodyPr wrap="square" rtlCol="0">
              <a:spAutoFit/>
            </a:bodyPr>
            <a:lstStyle/>
            <a:p>
              <a:r>
                <a:rPr lang="sv-SE" sz="400" dirty="0"/>
                <a:t>RGB: 85-96-28</a:t>
              </a:r>
            </a:p>
          </p:txBody>
        </p:sp>
        <p:sp>
          <p:nvSpPr>
            <p:cNvPr id="24" name="textruta 23"/>
            <p:cNvSpPr txBox="1"/>
            <p:nvPr/>
          </p:nvSpPr>
          <p:spPr>
            <a:xfrm>
              <a:off x="6240738" y="1931545"/>
              <a:ext cx="1348995" cy="280056"/>
            </a:xfrm>
            <a:prstGeom prst="rect">
              <a:avLst/>
            </a:prstGeom>
            <a:noFill/>
          </p:spPr>
          <p:txBody>
            <a:bodyPr wrap="square" rtlCol="0">
              <a:spAutoFit/>
            </a:bodyPr>
            <a:lstStyle/>
            <a:p>
              <a:r>
                <a:rPr lang="sv-SE" sz="400" dirty="0"/>
                <a:t>RGB: 146-139-129</a:t>
              </a:r>
            </a:p>
          </p:txBody>
        </p:sp>
        <p:sp>
          <p:nvSpPr>
            <p:cNvPr id="25" name="textruta 24"/>
            <p:cNvSpPr txBox="1"/>
            <p:nvPr/>
          </p:nvSpPr>
          <p:spPr>
            <a:xfrm>
              <a:off x="6240738" y="3041816"/>
              <a:ext cx="1370529" cy="280056"/>
            </a:xfrm>
            <a:prstGeom prst="rect">
              <a:avLst/>
            </a:prstGeom>
            <a:noFill/>
          </p:spPr>
          <p:txBody>
            <a:bodyPr wrap="square" rtlCol="0">
              <a:spAutoFit/>
            </a:bodyPr>
            <a:lstStyle/>
            <a:p>
              <a:r>
                <a:rPr lang="sv-SE" sz="400" dirty="0"/>
                <a:t>RGB: 203-199-191</a:t>
              </a:r>
            </a:p>
          </p:txBody>
        </p:sp>
        <p:sp>
          <p:nvSpPr>
            <p:cNvPr id="26" name="textruta 25"/>
            <p:cNvSpPr txBox="1"/>
            <p:nvPr/>
          </p:nvSpPr>
          <p:spPr>
            <a:xfrm>
              <a:off x="6223276" y="4168529"/>
              <a:ext cx="1200728" cy="280056"/>
            </a:xfrm>
            <a:prstGeom prst="rect">
              <a:avLst/>
            </a:prstGeom>
            <a:noFill/>
          </p:spPr>
          <p:txBody>
            <a:bodyPr wrap="square" rtlCol="0">
              <a:spAutoFit/>
            </a:bodyPr>
            <a:lstStyle/>
            <a:p>
              <a:r>
                <a:rPr lang="sv-SE" sz="400" dirty="0"/>
                <a:t>RGB: 54-53-52</a:t>
              </a:r>
            </a:p>
          </p:txBody>
        </p:sp>
        <p:sp>
          <p:nvSpPr>
            <p:cNvPr id="27" name="textruta 26"/>
            <p:cNvSpPr txBox="1"/>
            <p:nvPr/>
          </p:nvSpPr>
          <p:spPr>
            <a:xfrm>
              <a:off x="1246520" y="652458"/>
              <a:ext cx="3591062" cy="448091"/>
            </a:xfrm>
            <a:prstGeom prst="rect">
              <a:avLst/>
            </a:prstGeom>
            <a:noFill/>
          </p:spPr>
          <p:txBody>
            <a:bodyPr wrap="square" rtlCol="0">
              <a:spAutoFit/>
            </a:bodyPr>
            <a:lstStyle/>
            <a:p>
              <a:r>
                <a:rPr lang="sv-SE" sz="1000" dirty="0"/>
                <a:t>Trafikverkets färgpalett</a:t>
              </a:r>
            </a:p>
          </p:txBody>
        </p:sp>
      </p:grpSp>
      <p:pic>
        <p:nvPicPr>
          <p:cNvPr id="43" name="Bildobjekt 42"/>
          <p:cNvPicPr>
            <a:picLocks noChangeAspect="1"/>
          </p:cNvPicPr>
          <p:nvPr/>
        </p:nvPicPr>
        <p:blipFill rotWithShape="1">
          <a:blip r:embed="rId3"/>
          <a:srcRect l="12156" t="7677" r="70425" b="14920"/>
          <a:stretch/>
        </p:blipFill>
        <p:spPr>
          <a:xfrm rot="1342582">
            <a:off x="6105564" y="1886334"/>
            <a:ext cx="2394661" cy="332515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93792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rvbildarkivet/fotoweb/cmdrequest/rest/Preview.fwx/26976.jpg?rt=1&amp;f=5316A77AA39EC80F209631A71F30CC8D9A4CA34A2AC3199C4BFB56BCD47D83ADDFC19E54F66C0B756466E5CB288C82DE98FA3B9A789FF1A4B0EB50A9C9435E7F6AE15FB86E21B590E56A7DBF851D511E78226491577521A00EA551687199D22C3469220DD3DE7F6A423AB85DB5AF1449CF397C5E803E52E15BE75A2958C531D2320529765CA60720A37DCB12C2038F23A92056700802F9C67A8498D20B8E01A7AA4E279FC910554B26FE4445B99A5F5A&amp;sz=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399" y="3835842"/>
            <a:ext cx="2987040" cy="19913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trvbildarkivet/fotoweb/cmdrequest/rest/Preview.fwx/26430.jpg?rt=1&amp;f=5316A77AA39EC80F209631A71F30CC8D9A4CA34A2AC3199C4BFB56BCD47D83ADDFC19E54F66C0B756466E5CB288C82DE98FA3B9A789FF1A4B0EB50A9C9435E7F6AE15FB86E21B590E56A7DBF851D511E78226491577521A05C8299F4F3A98803D0D1FA47F2EB1535423AB85DB5AF1449DCEBD77D07253176C4D359E7132F8E74320529765CA60720A37DCB12C2038F23A92056700802F9C67A8498D20B8E01A7AA4E279FC910554B26FE4445B99A5F5A&amp;sz=450"/>
          <p:cNvPicPr>
            <a:picLocks noChangeAspect="1" noChangeArrowheads="1"/>
          </p:cNvPicPr>
          <p:nvPr/>
        </p:nvPicPr>
        <p:blipFill rotWithShape="1">
          <a:blip r:embed="rId4">
            <a:extLst>
              <a:ext uri="{28A0092B-C50C-407E-A947-70E740481C1C}">
                <a14:useLocalDpi xmlns:a14="http://schemas.microsoft.com/office/drawing/2010/main" val="0"/>
              </a:ext>
            </a:extLst>
          </a:blip>
          <a:srcRect t="9814"/>
          <a:stretch/>
        </p:blipFill>
        <p:spPr bwMode="auto">
          <a:xfrm>
            <a:off x="539646" y="3835842"/>
            <a:ext cx="3312073" cy="199136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5250095" y="1268199"/>
            <a:ext cx="3893906" cy="281615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35% of the land-based annual transport performance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a:t>
            </a:r>
            <a:r>
              <a:rPr kumimoji="0" lang="en-US"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onnekm</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by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ail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(EU average 17</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Primarily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long distances and very heavy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transports</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Rail capacity is limited and constrained</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Public funded railroad 14 100 km</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ruta 5"/>
          <p:cNvSpPr txBox="1"/>
          <p:nvPr/>
        </p:nvSpPr>
        <p:spPr>
          <a:xfrm>
            <a:off x="539646" y="1268199"/>
            <a:ext cx="3947160" cy="2539157"/>
          </a:xfrm>
          <a:prstGeom prst="rect">
            <a:avLst/>
          </a:prstGeom>
          <a:noFill/>
        </p:spPr>
        <p:txBody>
          <a:bodyPr wrap="square" rtlCol="0">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65</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of the land-based annual performance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a:t>
            </a:r>
            <a:r>
              <a:rPr kumimoji="0" lang="en-US"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onnekm</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on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oads.</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2/3 of this freight is concentrated to a few major roads.</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An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average transport on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road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is about 100 kilometers</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Public funded roads 217 000 km</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Rubrik 7"/>
          <p:cNvSpPr>
            <a:spLocks noGrp="1"/>
          </p:cNvSpPr>
          <p:nvPr>
            <p:ph type="title"/>
          </p:nvPr>
        </p:nvSpPr>
        <p:spPr>
          <a:xfrm>
            <a:off x="457200" y="414338"/>
            <a:ext cx="8229600" cy="696005"/>
          </a:xfrm>
        </p:spPr>
        <p:txBody>
          <a:bodyPr/>
          <a:lstStyle/>
          <a:p>
            <a:r>
              <a:rPr lang="sv-SE" dirty="0" err="1"/>
              <a:t>Freight</a:t>
            </a:r>
            <a:r>
              <a:rPr lang="sv-SE" dirty="0"/>
              <a:t> transport in </a:t>
            </a:r>
            <a:r>
              <a:rPr lang="sv-SE" dirty="0" smtClean="0"/>
              <a:t>Sweden</a:t>
            </a:r>
            <a:endParaRPr lang="sv-SE" dirty="0"/>
          </a:p>
        </p:txBody>
      </p:sp>
    </p:spTree>
    <p:extLst>
      <p:ext uri="{BB962C8B-B14F-4D97-AF65-F5344CB8AC3E}">
        <p14:creationId xmlns:p14="http://schemas.microsoft.com/office/powerpoint/2010/main" val="3854723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7334" y="3037953"/>
            <a:ext cx="1419885" cy="962193"/>
          </a:xfrm>
          <a:prstGeom prst="rect">
            <a:avLst/>
          </a:prstGeom>
        </p:spPr>
      </p:pic>
      <p:grpSp>
        <p:nvGrpSpPr>
          <p:cNvPr id="8204" name="Group 8203"/>
          <p:cNvGrpSpPr/>
          <p:nvPr/>
        </p:nvGrpSpPr>
        <p:grpSpPr>
          <a:xfrm>
            <a:off x="6392614" y="3794748"/>
            <a:ext cx="210971" cy="409965"/>
            <a:chOff x="6647704" y="4296127"/>
            <a:chExt cx="281294" cy="546620"/>
          </a:xfrm>
        </p:grpSpPr>
        <p:sp>
          <p:nvSpPr>
            <p:cNvPr id="58" name="Rectangle 57"/>
            <p:cNvSpPr/>
            <p:nvPr/>
          </p:nvSpPr>
          <p:spPr bwMode="auto">
            <a:xfrm>
              <a:off x="6743699" y="4350544"/>
              <a:ext cx="80964" cy="446484"/>
            </a:xfrm>
            <a:prstGeom prst="rect">
              <a:avLst/>
            </a:prstGeom>
            <a:solidFill>
              <a:schemeClr val="bg1">
                <a:lumMod val="85000"/>
              </a:schemeClr>
            </a:solidFill>
            <a:ln w="6350" cap="flat" cmpd="sng" algn="ctr">
              <a:solidFill>
                <a:schemeClr val="bg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grpSp>
          <p:nvGrpSpPr>
            <p:cNvPr id="8201" name="Group 8200"/>
            <p:cNvGrpSpPr/>
            <p:nvPr/>
          </p:nvGrpSpPr>
          <p:grpSpPr>
            <a:xfrm>
              <a:off x="6647704" y="4296127"/>
              <a:ext cx="95995" cy="454819"/>
              <a:chOff x="6647704" y="4314825"/>
              <a:chExt cx="95995" cy="454819"/>
            </a:xfrm>
          </p:grpSpPr>
          <p:sp>
            <p:nvSpPr>
              <p:cNvPr id="54" name="Freeform 53"/>
              <p:cNvSpPr/>
              <p:nvPr/>
            </p:nvSpPr>
            <p:spPr bwMode="auto">
              <a:xfrm>
                <a:off x="6650830" y="4557713"/>
                <a:ext cx="92869" cy="211931"/>
              </a:xfrm>
              <a:custGeom>
                <a:avLst/>
                <a:gdLst>
                  <a:gd name="connsiteX0" fmla="*/ 2382 w 97632"/>
                  <a:gd name="connsiteY0" fmla="*/ 171450 h 211931"/>
                  <a:gd name="connsiteX1" fmla="*/ 45244 w 97632"/>
                  <a:gd name="connsiteY1" fmla="*/ 123825 h 211931"/>
                  <a:gd name="connsiteX2" fmla="*/ 97632 w 97632"/>
                  <a:gd name="connsiteY2" fmla="*/ 126206 h 211931"/>
                  <a:gd name="connsiteX3" fmla="*/ 97632 w 97632"/>
                  <a:gd name="connsiteY3" fmla="*/ 78581 h 211931"/>
                  <a:gd name="connsiteX4" fmla="*/ 35719 w 97632"/>
                  <a:gd name="connsiteY4" fmla="*/ 78581 h 211931"/>
                  <a:gd name="connsiteX5" fmla="*/ 0 w 97632"/>
                  <a:gd name="connsiteY5" fmla="*/ 42862 h 211931"/>
                  <a:gd name="connsiteX6" fmla="*/ 0 w 97632"/>
                  <a:gd name="connsiteY6" fmla="*/ 0 h 211931"/>
                  <a:gd name="connsiteX7" fmla="*/ 92869 w 97632"/>
                  <a:gd name="connsiteY7" fmla="*/ 0 h 211931"/>
                  <a:gd name="connsiteX8" fmla="*/ 92869 w 97632"/>
                  <a:gd name="connsiteY8" fmla="*/ 211931 h 211931"/>
                  <a:gd name="connsiteX9" fmla="*/ 2382 w 97632"/>
                  <a:gd name="connsiteY9" fmla="*/ 171450 h 211931"/>
                  <a:gd name="connsiteX0" fmla="*/ 2382 w 97632"/>
                  <a:gd name="connsiteY0" fmla="*/ 171450 h 211931"/>
                  <a:gd name="connsiteX1" fmla="*/ 45244 w 97632"/>
                  <a:gd name="connsiteY1" fmla="*/ 123825 h 211931"/>
                  <a:gd name="connsiteX2" fmla="*/ 97632 w 97632"/>
                  <a:gd name="connsiteY2" fmla="*/ 126206 h 211931"/>
                  <a:gd name="connsiteX3" fmla="*/ 97632 w 97632"/>
                  <a:gd name="connsiteY3" fmla="*/ 78581 h 211931"/>
                  <a:gd name="connsiteX4" fmla="*/ 35719 w 97632"/>
                  <a:gd name="connsiteY4" fmla="*/ 78581 h 211931"/>
                  <a:gd name="connsiteX5" fmla="*/ 0 w 97632"/>
                  <a:gd name="connsiteY5" fmla="*/ 42862 h 211931"/>
                  <a:gd name="connsiteX6" fmla="*/ 0 w 97632"/>
                  <a:gd name="connsiteY6" fmla="*/ 0 h 211931"/>
                  <a:gd name="connsiteX7" fmla="*/ 92869 w 97632"/>
                  <a:gd name="connsiteY7" fmla="*/ 0 h 211931"/>
                  <a:gd name="connsiteX8" fmla="*/ 92869 w 97632"/>
                  <a:gd name="connsiteY8" fmla="*/ 211931 h 211931"/>
                  <a:gd name="connsiteX9" fmla="*/ 40482 w 97632"/>
                  <a:gd name="connsiteY9" fmla="*/ 188118 h 211931"/>
                  <a:gd name="connsiteX10" fmla="*/ 2382 w 97632"/>
                  <a:gd name="connsiteY10" fmla="*/ 171450 h 211931"/>
                  <a:gd name="connsiteX0" fmla="*/ 2382 w 97632"/>
                  <a:gd name="connsiteY0" fmla="*/ 171450 h 211931"/>
                  <a:gd name="connsiteX1" fmla="*/ 45244 w 97632"/>
                  <a:gd name="connsiteY1" fmla="*/ 123825 h 211931"/>
                  <a:gd name="connsiteX2" fmla="*/ 97632 w 97632"/>
                  <a:gd name="connsiteY2" fmla="*/ 126206 h 211931"/>
                  <a:gd name="connsiteX3" fmla="*/ 97632 w 97632"/>
                  <a:gd name="connsiteY3" fmla="*/ 78581 h 211931"/>
                  <a:gd name="connsiteX4" fmla="*/ 35719 w 97632"/>
                  <a:gd name="connsiteY4" fmla="*/ 78581 h 211931"/>
                  <a:gd name="connsiteX5" fmla="*/ 0 w 97632"/>
                  <a:gd name="connsiteY5" fmla="*/ 42862 h 211931"/>
                  <a:gd name="connsiteX6" fmla="*/ 0 w 97632"/>
                  <a:gd name="connsiteY6" fmla="*/ 0 h 211931"/>
                  <a:gd name="connsiteX7" fmla="*/ 92869 w 97632"/>
                  <a:gd name="connsiteY7" fmla="*/ 0 h 211931"/>
                  <a:gd name="connsiteX8" fmla="*/ 92869 w 97632"/>
                  <a:gd name="connsiteY8" fmla="*/ 211931 h 211931"/>
                  <a:gd name="connsiteX9" fmla="*/ 2382 w 97632"/>
                  <a:gd name="connsiteY9" fmla="*/ 211930 h 211931"/>
                  <a:gd name="connsiteX10" fmla="*/ 2382 w 97632"/>
                  <a:gd name="connsiteY10" fmla="*/ 171450 h 211931"/>
                  <a:gd name="connsiteX0" fmla="*/ 2382 w 97632"/>
                  <a:gd name="connsiteY0" fmla="*/ 171450 h 211931"/>
                  <a:gd name="connsiteX1" fmla="*/ 45244 w 97632"/>
                  <a:gd name="connsiteY1" fmla="*/ 123825 h 211931"/>
                  <a:gd name="connsiteX2" fmla="*/ 97632 w 97632"/>
                  <a:gd name="connsiteY2" fmla="*/ 126206 h 211931"/>
                  <a:gd name="connsiteX3" fmla="*/ 90488 w 97632"/>
                  <a:gd name="connsiteY3" fmla="*/ 78581 h 211931"/>
                  <a:gd name="connsiteX4" fmla="*/ 35719 w 97632"/>
                  <a:gd name="connsiteY4" fmla="*/ 78581 h 211931"/>
                  <a:gd name="connsiteX5" fmla="*/ 0 w 97632"/>
                  <a:gd name="connsiteY5" fmla="*/ 42862 h 211931"/>
                  <a:gd name="connsiteX6" fmla="*/ 0 w 97632"/>
                  <a:gd name="connsiteY6" fmla="*/ 0 h 211931"/>
                  <a:gd name="connsiteX7" fmla="*/ 92869 w 97632"/>
                  <a:gd name="connsiteY7" fmla="*/ 0 h 211931"/>
                  <a:gd name="connsiteX8" fmla="*/ 92869 w 97632"/>
                  <a:gd name="connsiteY8" fmla="*/ 211931 h 211931"/>
                  <a:gd name="connsiteX9" fmla="*/ 2382 w 97632"/>
                  <a:gd name="connsiteY9" fmla="*/ 211930 h 211931"/>
                  <a:gd name="connsiteX10" fmla="*/ 2382 w 97632"/>
                  <a:gd name="connsiteY10" fmla="*/ 171450 h 211931"/>
                  <a:gd name="connsiteX0" fmla="*/ 2382 w 92869"/>
                  <a:gd name="connsiteY0" fmla="*/ 171450 h 211931"/>
                  <a:gd name="connsiteX1" fmla="*/ 45244 w 92869"/>
                  <a:gd name="connsiteY1" fmla="*/ 123825 h 211931"/>
                  <a:gd name="connsiteX2" fmla="*/ 90488 w 92869"/>
                  <a:gd name="connsiteY2" fmla="*/ 128587 h 211931"/>
                  <a:gd name="connsiteX3" fmla="*/ 90488 w 92869"/>
                  <a:gd name="connsiteY3" fmla="*/ 78581 h 211931"/>
                  <a:gd name="connsiteX4" fmla="*/ 35719 w 92869"/>
                  <a:gd name="connsiteY4" fmla="*/ 78581 h 211931"/>
                  <a:gd name="connsiteX5" fmla="*/ 0 w 92869"/>
                  <a:gd name="connsiteY5" fmla="*/ 42862 h 211931"/>
                  <a:gd name="connsiteX6" fmla="*/ 0 w 92869"/>
                  <a:gd name="connsiteY6" fmla="*/ 0 h 211931"/>
                  <a:gd name="connsiteX7" fmla="*/ 92869 w 92869"/>
                  <a:gd name="connsiteY7" fmla="*/ 0 h 211931"/>
                  <a:gd name="connsiteX8" fmla="*/ 92869 w 92869"/>
                  <a:gd name="connsiteY8" fmla="*/ 211931 h 211931"/>
                  <a:gd name="connsiteX9" fmla="*/ 2382 w 92869"/>
                  <a:gd name="connsiteY9" fmla="*/ 211930 h 211931"/>
                  <a:gd name="connsiteX10" fmla="*/ 2382 w 92869"/>
                  <a:gd name="connsiteY10" fmla="*/ 171450 h 211931"/>
                  <a:gd name="connsiteX0" fmla="*/ 2382 w 92869"/>
                  <a:gd name="connsiteY0" fmla="*/ 171450 h 211931"/>
                  <a:gd name="connsiteX1" fmla="*/ 45244 w 92869"/>
                  <a:gd name="connsiteY1" fmla="*/ 123825 h 211931"/>
                  <a:gd name="connsiteX2" fmla="*/ 90488 w 92869"/>
                  <a:gd name="connsiteY2" fmla="*/ 128587 h 211931"/>
                  <a:gd name="connsiteX3" fmla="*/ 90488 w 92869"/>
                  <a:gd name="connsiteY3" fmla="*/ 78581 h 211931"/>
                  <a:gd name="connsiteX4" fmla="*/ 35719 w 92869"/>
                  <a:gd name="connsiteY4" fmla="*/ 78581 h 211931"/>
                  <a:gd name="connsiteX5" fmla="*/ 0 w 92869"/>
                  <a:gd name="connsiteY5" fmla="*/ 42862 h 211931"/>
                  <a:gd name="connsiteX6" fmla="*/ 0 w 92869"/>
                  <a:gd name="connsiteY6" fmla="*/ 0 h 211931"/>
                  <a:gd name="connsiteX7" fmla="*/ 92869 w 92869"/>
                  <a:gd name="connsiteY7" fmla="*/ 0 h 211931"/>
                  <a:gd name="connsiteX8" fmla="*/ 92869 w 92869"/>
                  <a:gd name="connsiteY8" fmla="*/ 211931 h 211931"/>
                  <a:gd name="connsiteX9" fmla="*/ 2382 w 92869"/>
                  <a:gd name="connsiteY9" fmla="*/ 211930 h 211931"/>
                  <a:gd name="connsiteX10" fmla="*/ 2382 w 92869"/>
                  <a:gd name="connsiteY10" fmla="*/ 171450 h 211931"/>
                  <a:gd name="connsiteX0" fmla="*/ 2382 w 92869"/>
                  <a:gd name="connsiteY0" fmla="*/ 171450 h 211931"/>
                  <a:gd name="connsiteX1" fmla="*/ 45244 w 92869"/>
                  <a:gd name="connsiteY1" fmla="*/ 123825 h 211931"/>
                  <a:gd name="connsiteX2" fmla="*/ 90488 w 92869"/>
                  <a:gd name="connsiteY2" fmla="*/ 126205 h 211931"/>
                  <a:gd name="connsiteX3" fmla="*/ 90488 w 92869"/>
                  <a:gd name="connsiteY3" fmla="*/ 78581 h 211931"/>
                  <a:gd name="connsiteX4" fmla="*/ 35719 w 92869"/>
                  <a:gd name="connsiteY4" fmla="*/ 78581 h 211931"/>
                  <a:gd name="connsiteX5" fmla="*/ 0 w 92869"/>
                  <a:gd name="connsiteY5" fmla="*/ 42862 h 211931"/>
                  <a:gd name="connsiteX6" fmla="*/ 0 w 92869"/>
                  <a:gd name="connsiteY6" fmla="*/ 0 h 211931"/>
                  <a:gd name="connsiteX7" fmla="*/ 92869 w 92869"/>
                  <a:gd name="connsiteY7" fmla="*/ 0 h 211931"/>
                  <a:gd name="connsiteX8" fmla="*/ 92869 w 92869"/>
                  <a:gd name="connsiteY8" fmla="*/ 211931 h 211931"/>
                  <a:gd name="connsiteX9" fmla="*/ 2382 w 92869"/>
                  <a:gd name="connsiteY9" fmla="*/ 211930 h 211931"/>
                  <a:gd name="connsiteX10" fmla="*/ 2382 w 92869"/>
                  <a:gd name="connsiteY10" fmla="*/ 171450 h 21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9" h="211931">
                    <a:moveTo>
                      <a:pt x="2382" y="171450"/>
                    </a:moveTo>
                    <a:lnTo>
                      <a:pt x="45244" y="123825"/>
                    </a:lnTo>
                    <a:lnTo>
                      <a:pt x="90488" y="126205"/>
                    </a:lnTo>
                    <a:lnTo>
                      <a:pt x="90488" y="78581"/>
                    </a:lnTo>
                    <a:lnTo>
                      <a:pt x="35719" y="78581"/>
                    </a:lnTo>
                    <a:lnTo>
                      <a:pt x="0" y="42862"/>
                    </a:lnTo>
                    <a:lnTo>
                      <a:pt x="0" y="0"/>
                    </a:lnTo>
                    <a:lnTo>
                      <a:pt x="92869" y="0"/>
                    </a:lnTo>
                    <a:lnTo>
                      <a:pt x="92869" y="211931"/>
                    </a:lnTo>
                    <a:lnTo>
                      <a:pt x="2382" y="211930"/>
                    </a:lnTo>
                    <a:lnTo>
                      <a:pt x="2382" y="171450"/>
                    </a:lnTo>
                    <a:close/>
                  </a:path>
                </a:pathLst>
              </a:cu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cxnSp>
            <p:nvCxnSpPr>
              <p:cNvPr id="56" name="Straight Connector 55"/>
              <p:cNvCxnSpPr/>
              <p:nvPr/>
            </p:nvCxnSpPr>
            <p:spPr bwMode="auto">
              <a:xfrm>
                <a:off x="6651377" y="4601766"/>
                <a:ext cx="36004" cy="34156"/>
              </a:xfrm>
              <a:prstGeom prst="line">
                <a:avLst/>
              </a:prstGeom>
              <a:solidFill>
                <a:srgbClr val="00B8FF"/>
              </a:solidFill>
              <a:ln w="19050" cap="flat" cmpd="sng" algn="ctr">
                <a:solidFill>
                  <a:srgbClr val="FFC000"/>
                </a:solidFill>
                <a:prstDash val="solid"/>
                <a:round/>
                <a:headEnd type="none" w="med" len="med"/>
                <a:tailEnd type="none" w="med" len="med"/>
              </a:ln>
              <a:effectLst/>
            </p:spPr>
          </p:cxnSp>
          <p:cxnSp>
            <p:nvCxnSpPr>
              <p:cNvPr id="61" name="Straight Connector 60"/>
              <p:cNvCxnSpPr/>
              <p:nvPr/>
            </p:nvCxnSpPr>
            <p:spPr bwMode="auto">
              <a:xfrm flipV="1">
                <a:off x="6658521" y="4687491"/>
                <a:ext cx="36004" cy="34156"/>
              </a:xfrm>
              <a:prstGeom prst="line">
                <a:avLst/>
              </a:prstGeom>
              <a:solidFill>
                <a:srgbClr val="00B8FF"/>
              </a:solidFill>
              <a:ln w="19050" cap="flat" cmpd="sng" algn="ctr">
                <a:solidFill>
                  <a:srgbClr val="FFC000"/>
                </a:solidFill>
                <a:prstDash val="solid"/>
                <a:round/>
                <a:headEnd type="none" w="med" len="med"/>
                <a:tailEnd type="none" w="med" len="med"/>
              </a:ln>
              <a:effectLst/>
            </p:spPr>
          </p:cxnSp>
          <p:sp>
            <p:nvSpPr>
              <p:cNvPr id="59" name="Freeform 58"/>
              <p:cNvSpPr/>
              <p:nvPr/>
            </p:nvSpPr>
            <p:spPr bwMode="auto">
              <a:xfrm>
                <a:off x="6647704" y="4314825"/>
                <a:ext cx="31701" cy="209550"/>
              </a:xfrm>
              <a:custGeom>
                <a:avLst/>
                <a:gdLst>
                  <a:gd name="connsiteX0" fmla="*/ 19050 w 30956"/>
                  <a:gd name="connsiteY0" fmla="*/ 211931 h 211931"/>
                  <a:gd name="connsiteX1" fmla="*/ 0 w 30956"/>
                  <a:gd name="connsiteY1" fmla="*/ 147638 h 211931"/>
                  <a:gd name="connsiteX2" fmla="*/ 30956 w 30956"/>
                  <a:gd name="connsiteY2" fmla="*/ 128588 h 211931"/>
                  <a:gd name="connsiteX3" fmla="*/ 28575 w 30956"/>
                  <a:gd name="connsiteY3" fmla="*/ 83344 h 211931"/>
                  <a:gd name="connsiteX4" fmla="*/ 2381 w 30956"/>
                  <a:gd name="connsiteY4" fmla="*/ 59531 h 211931"/>
                  <a:gd name="connsiteX5" fmla="*/ 2381 w 30956"/>
                  <a:gd name="connsiteY5" fmla="*/ 19050 h 211931"/>
                  <a:gd name="connsiteX6" fmla="*/ 21431 w 30956"/>
                  <a:gd name="connsiteY6" fmla="*/ 0 h 211931"/>
                  <a:gd name="connsiteX0" fmla="*/ 66675 w 66675"/>
                  <a:gd name="connsiteY0" fmla="*/ 209550 h 209550"/>
                  <a:gd name="connsiteX1" fmla="*/ 0 w 66675"/>
                  <a:gd name="connsiteY1" fmla="*/ 147638 h 209550"/>
                  <a:gd name="connsiteX2" fmla="*/ 30956 w 66675"/>
                  <a:gd name="connsiteY2" fmla="*/ 128588 h 209550"/>
                  <a:gd name="connsiteX3" fmla="*/ 28575 w 66675"/>
                  <a:gd name="connsiteY3" fmla="*/ 83344 h 209550"/>
                  <a:gd name="connsiteX4" fmla="*/ 2381 w 66675"/>
                  <a:gd name="connsiteY4" fmla="*/ 59531 h 209550"/>
                  <a:gd name="connsiteX5" fmla="*/ 2381 w 66675"/>
                  <a:gd name="connsiteY5" fmla="*/ 19050 h 209550"/>
                  <a:gd name="connsiteX6" fmla="*/ 21431 w 66675"/>
                  <a:gd name="connsiteY6" fmla="*/ 0 h 209550"/>
                  <a:gd name="connsiteX0" fmla="*/ 66675 w 66675"/>
                  <a:gd name="connsiteY0" fmla="*/ 209550 h 209550"/>
                  <a:gd name="connsiteX1" fmla="*/ 0 w 66675"/>
                  <a:gd name="connsiteY1" fmla="*/ 147638 h 209550"/>
                  <a:gd name="connsiteX2" fmla="*/ 30956 w 66675"/>
                  <a:gd name="connsiteY2" fmla="*/ 128588 h 209550"/>
                  <a:gd name="connsiteX3" fmla="*/ 28575 w 66675"/>
                  <a:gd name="connsiteY3" fmla="*/ 83344 h 209550"/>
                  <a:gd name="connsiteX4" fmla="*/ 2381 w 66675"/>
                  <a:gd name="connsiteY4" fmla="*/ 59531 h 209550"/>
                  <a:gd name="connsiteX5" fmla="*/ 2381 w 66675"/>
                  <a:gd name="connsiteY5" fmla="*/ 19050 h 209550"/>
                  <a:gd name="connsiteX6" fmla="*/ 21431 w 66675"/>
                  <a:gd name="connsiteY6" fmla="*/ 0 h 209550"/>
                  <a:gd name="connsiteX0" fmla="*/ 34677 w 34677"/>
                  <a:gd name="connsiteY0" fmla="*/ 209550 h 209550"/>
                  <a:gd name="connsiteX1" fmla="*/ 3721 w 34677"/>
                  <a:gd name="connsiteY1" fmla="*/ 147638 h 209550"/>
                  <a:gd name="connsiteX2" fmla="*/ 34677 w 34677"/>
                  <a:gd name="connsiteY2" fmla="*/ 128588 h 209550"/>
                  <a:gd name="connsiteX3" fmla="*/ 32296 w 34677"/>
                  <a:gd name="connsiteY3" fmla="*/ 83344 h 209550"/>
                  <a:gd name="connsiteX4" fmla="*/ 6102 w 34677"/>
                  <a:gd name="connsiteY4" fmla="*/ 59531 h 209550"/>
                  <a:gd name="connsiteX5" fmla="*/ 6102 w 34677"/>
                  <a:gd name="connsiteY5" fmla="*/ 19050 h 209550"/>
                  <a:gd name="connsiteX6" fmla="*/ 25152 w 34677"/>
                  <a:gd name="connsiteY6" fmla="*/ 0 h 209550"/>
                  <a:gd name="connsiteX0" fmla="*/ 30956 w 30956"/>
                  <a:gd name="connsiteY0" fmla="*/ 209550 h 209550"/>
                  <a:gd name="connsiteX1" fmla="*/ 0 w 30956"/>
                  <a:gd name="connsiteY1" fmla="*/ 147638 h 209550"/>
                  <a:gd name="connsiteX2" fmla="*/ 30956 w 30956"/>
                  <a:gd name="connsiteY2" fmla="*/ 128588 h 209550"/>
                  <a:gd name="connsiteX3" fmla="*/ 28575 w 30956"/>
                  <a:gd name="connsiteY3" fmla="*/ 83344 h 209550"/>
                  <a:gd name="connsiteX4" fmla="*/ 2381 w 30956"/>
                  <a:gd name="connsiteY4" fmla="*/ 59531 h 209550"/>
                  <a:gd name="connsiteX5" fmla="*/ 2381 w 30956"/>
                  <a:gd name="connsiteY5" fmla="*/ 19050 h 209550"/>
                  <a:gd name="connsiteX6" fmla="*/ 21431 w 30956"/>
                  <a:gd name="connsiteY6" fmla="*/ 0 h 209550"/>
                  <a:gd name="connsiteX0" fmla="*/ 30956 w 30956"/>
                  <a:gd name="connsiteY0" fmla="*/ 209550 h 209550"/>
                  <a:gd name="connsiteX1" fmla="*/ 0 w 30956"/>
                  <a:gd name="connsiteY1" fmla="*/ 147638 h 209550"/>
                  <a:gd name="connsiteX2" fmla="*/ 30956 w 30956"/>
                  <a:gd name="connsiteY2" fmla="*/ 128588 h 209550"/>
                  <a:gd name="connsiteX3" fmla="*/ 28575 w 30956"/>
                  <a:gd name="connsiteY3" fmla="*/ 83344 h 209550"/>
                  <a:gd name="connsiteX4" fmla="*/ 2381 w 30956"/>
                  <a:gd name="connsiteY4" fmla="*/ 59531 h 209550"/>
                  <a:gd name="connsiteX5" fmla="*/ 2381 w 30956"/>
                  <a:gd name="connsiteY5" fmla="*/ 19050 h 209550"/>
                  <a:gd name="connsiteX6" fmla="*/ 21431 w 30956"/>
                  <a:gd name="connsiteY6" fmla="*/ 0 h 209550"/>
                  <a:gd name="connsiteX0" fmla="*/ 31701 w 31701"/>
                  <a:gd name="connsiteY0" fmla="*/ 209550 h 209550"/>
                  <a:gd name="connsiteX1" fmla="*/ 745 w 31701"/>
                  <a:gd name="connsiteY1" fmla="*/ 147638 h 209550"/>
                  <a:gd name="connsiteX2" fmla="*/ 31701 w 31701"/>
                  <a:gd name="connsiteY2" fmla="*/ 128588 h 209550"/>
                  <a:gd name="connsiteX3" fmla="*/ 29320 w 31701"/>
                  <a:gd name="connsiteY3" fmla="*/ 83344 h 209550"/>
                  <a:gd name="connsiteX4" fmla="*/ 3126 w 31701"/>
                  <a:gd name="connsiteY4" fmla="*/ 59531 h 209550"/>
                  <a:gd name="connsiteX5" fmla="*/ 3126 w 31701"/>
                  <a:gd name="connsiteY5" fmla="*/ 19050 h 209550"/>
                  <a:gd name="connsiteX6" fmla="*/ 22176 w 31701"/>
                  <a:gd name="connsiteY6" fmla="*/ 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01" h="209550">
                    <a:moveTo>
                      <a:pt x="31701" y="209550"/>
                    </a:moveTo>
                    <a:cubicBezTo>
                      <a:pt x="-16717" y="186532"/>
                      <a:pt x="6301" y="189706"/>
                      <a:pt x="745" y="147638"/>
                    </a:cubicBezTo>
                    <a:lnTo>
                      <a:pt x="31701" y="128588"/>
                    </a:lnTo>
                    <a:lnTo>
                      <a:pt x="29320" y="83344"/>
                    </a:lnTo>
                    <a:lnTo>
                      <a:pt x="3126" y="59531"/>
                    </a:lnTo>
                    <a:lnTo>
                      <a:pt x="3126" y="19050"/>
                    </a:lnTo>
                    <a:lnTo>
                      <a:pt x="22176" y="0"/>
                    </a:lnTo>
                  </a:path>
                </a:pathLst>
              </a:cu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cxnSp>
            <p:nvCxnSpPr>
              <p:cNvPr id="62" name="Straight Connector 61"/>
              <p:cNvCxnSpPr/>
              <p:nvPr/>
            </p:nvCxnSpPr>
            <p:spPr bwMode="auto">
              <a:xfrm flipV="1">
                <a:off x="6677025" y="4398169"/>
                <a:ext cx="66674" cy="2381"/>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8199" name="Rectangle 8198"/>
            <p:cNvSpPr/>
            <p:nvPr/>
          </p:nvSpPr>
          <p:spPr bwMode="auto">
            <a:xfrm>
              <a:off x="6658521" y="4797028"/>
              <a:ext cx="270477" cy="45719"/>
            </a:xfrm>
            <a:prstGeom prst="rect">
              <a:avLst/>
            </a:prstGeom>
            <a:solidFill>
              <a:schemeClr val="bg1">
                <a:lumMod val="85000"/>
              </a:schemeClr>
            </a:solidFill>
            <a:ln w="6350" cap="flat" cmpd="sng" algn="ctr">
              <a:solidFill>
                <a:schemeClr val="bg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grpSp>
      <p:cxnSp>
        <p:nvCxnSpPr>
          <p:cNvPr id="22" name="Straight Connector 21"/>
          <p:cNvCxnSpPr>
            <a:stCxn id="67" idx="7"/>
            <a:endCxn id="68" idx="4"/>
          </p:cNvCxnSpPr>
          <p:nvPr/>
        </p:nvCxnSpPr>
        <p:spPr bwMode="auto">
          <a:xfrm flipV="1">
            <a:off x="6493392" y="2577832"/>
            <a:ext cx="1097585" cy="1367987"/>
          </a:xfrm>
          <a:prstGeom prst="line">
            <a:avLst/>
          </a:prstGeom>
          <a:solidFill>
            <a:srgbClr val="00B8FF"/>
          </a:solidFill>
          <a:ln w="28575" cap="flat" cmpd="sng" algn="ctr">
            <a:solidFill>
              <a:srgbClr val="D52B1E"/>
            </a:solidFill>
            <a:prstDash val="solid"/>
            <a:round/>
            <a:headEnd type="none" w="med" len="med"/>
            <a:tailEnd type="none" w="med" len="med"/>
          </a:ln>
          <a:effectLst/>
        </p:spPr>
      </p:cxnSp>
      <p:sp>
        <p:nvSpPr>
          <p:cNvPr id="16" name="Title 15"/>
          <p:cNvSpPr>
            <a:spLocks noGrp="1"/>
          </p:cNvSpPr>
          <p:nvPr>
            <p:ph type="title"/>
          </p:nvPr>
        </p:nvSpPr>
        <p:spPr>
          <a:xfrm>
            <a:off x="457200" y="414338"/>
            <a:ext cx="8229600" cy="603281"/>
          </a:xfrm>
        </p:spPr>
        <p:txBody>
          <a:bodyPr>
            <a:noAutofit/>
          </a:bodyPr>
          <a:lstStyle/>
          <a:p>
            <a:pPr algn="l"/>
            <a:r>
              <a:rPr lang="en-GB" dirty="0">
                <a:ea typeface="+mn-ea"/>
                <a:cs typeface="+mn-cs"/>
              </a:rPr>
              <a:t>Many </a:t>
            </a:r>
            <a:r>
              <a:rPr lang="en-GB" dirty="0" smtClean="0">
                <a:ea typeface="+mn-ea"/>
                <a:cs typeface="+mn-cs"/>
              </a:rPr>
              <a:t>ERS concepts are developed</a:t>
            </a:r>
            <a:endParaRPr lang="en-GB" dirty="0"/>
          </a:p>
        </p:txBody>
      </p:sp>
      <p:sp>
        <p:nvSpPr>
          <p:cNvPr id="2" name="Rectangle 1"/>
          <p:cNvSpPr/>
          <p:nvPr/>
        </p:nvSpPr>
        <p:spPr>
          <a:xfrm>
            <a:off x="310984" y="4212427"/>
            <a:ext cx="8541493" cy="237042"/>
          </a:xfrm>
          <a:prstGeom prst="rect">
            <a:avLst/>
          </a:prstGeom>
          <a:blipFill>
            <a:blip r:embed="rId4"/>
            <a:tile tx="0" ty="0" sx="100000" sy="100000" flip="none" algn="tl"/>
          </a:bli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8444" tIns="29222" rIns="58444" bIns="29222" rtlCol="0" anchor="ctr"/>
          <a:lstStyle/>
          <a:p>
            <a:pPr algn="ctr"/>
            <a:endParaRPr lang="en-GB" dirty="0">
              <a:solidFill>
                <a:prstClr val="white"/>
              </a:solidFill>
            </a:endParaRPr>
          </a:p>
        </p:txBody>
      </p:sp>
      <p:grpSp>
        <p:nvGrpSpPr>
          <p:cNvPr id="45" name="Group 44"/>
          <p:cNvGrpSpPr/>
          <p:nvPr/>
        </p:nvGrpSpPr>
        <p:grpSpPr>
          <a:xfrm>
            <a:off x="2934844" y="4214431"/>
            <a:ext cx="723900" cy="122278"/>
            <a:chOff x="2314575" y="4850288"/>
            <a:chExt cx="965200" cy="163037"/>
          </a:xfrm>
        </p:grpSpPr>
        <p:sp>
          <p:nvSpPr>
            <p:cNvPr id="31" name="Freeform 30"/>
            <p:cNvSpPr/>
            <p:nvPr/>
          </p:nvSpPr>
          <p:spPr bwMode="auto">
            <a:xfrm>
              <a:off x="2314575" y="4851400"/>
              <a:ext cx="965200" cy="161925"/>
            </a:xfrm>
            <a:custGeom>
              <a:avLst/>
              <a:gdLst>
                <a:gd name="connsiteX0" fmla="*/ 0 w 965200"/>
                <a:gd name="connsiteY0" fmla="*/ 0 h 161925"/>
                <a:gd name="connsiteX1" fmla="*/ 0 w 965200"/>
                <a:gd name="connsiteY1" fmla="*/ 73025 h 161925"/>
                <a:gd name="connsiteX2" fmla="*/ 203200 w 965200"/>
                <a:gd name="connsiteY2" fmla="*/ 161925 h 161925"/>
                <a:gd name="connsiteX3" fmla="*/ 762000 w 965200"/>
                <a:gd name="connsiteY3" fmla="*/ 161925 h 161925"/>
                <a:gd name="connsiteX4" fmla="*/ 965200 w 965200"/>
                <a:gd name="connsiteY4" fmla="*/ 76200 h 161925"/>
                <a:gd name="connsiteX5" fmla="*/ 965200 w 965200"/>
                <a:gd name="connsiteY5" fmla="*/ 0 h 161925"/>
                <a:gd name="connsiteX6" fmla="*/ 0 w 965200"/>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161925">
                  <a:moveTo>
                    <a:pt x="0" y="0"/>
                  </a:moveTo>
                  <a:lnTo>
                    <a:pt x="0" y="73025"/>
                  </a:lnTo>
                  <a:lnTo>
                    <a:pt x="203200" y="161925"/>
                  </a:lnTo>
                  <a:lnTo>
                    <a:pt x="762000" y="161925"/>
                  </a:lnTo>
                  <a:lnTo>
                    <a:pt x="965200" y="76200"/>
                  </a:lnTo>
                  <a:lnTo>
                    <a:pt x="965200" y="0"/>
                  </a:lnTo>
                  <a:lnTo>
                    <a:pt x="0" y="0"/>
                  </a:lnTo>
                  <a:close/>
                </a:path>
              </a:pathLst>
            </a:custGeom>
            <a:solidFill>
              <a:schemeClr val="tx1">
                <a:lumMod val="65000"/>
                <a:lumOff val="35000"/>
              </a:schemeClr>
            </a:solidFill>
            <a:ln w="9525" cap="flat" cmpd="sng" algn="ctr">
              <a:solidFill>
                <a:schemeClr val="tx1">
                  <a:lumMod val="75000"/>
                  <a:lumOff val="2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grpSp>
          <p:nvGrpSpPr>
            <p:cNvPr id="42" name="Group 41"/>
            <p:cNvGrpSpPr/>
            <p:nvPr/>
          </p:nvGrpSpPr>
          <p:grpSpPr>
            <a:xfrm>
              <a:off x="2498428" y="4850288"/>
              <a:ext cx="597495" cy="144471"/>
              <a:chOff x="2483768" y="4850288"/>
              <a:chExt cx="597495" cy="144471"/>
            </a:xfrm>
          </p:grpSpPr>
          <p:sp>
            <p:nvSpPr>
              <p:cNvPr id="43" name="Oval 42"/>
              <p:cNvSpPr/>
              <p:nvPr/>
            </p:nvSpPr>
            <p:spPr bwMode="auto">
              <a:xfrm>
                <a:off x="2732664" y="4895056"/>
                <a:ext cx="99703" cy="99703"/>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grpSp>
            <p:nvGrpSpPr>
              <p:cNvPr id="40" name="Group 39"/>
              <p:cNvGrpSpPr/>
              <p:nvPr/>
            </p:nvGrpSpPr>
            <p:grpSpPr>
              <a:xfrm>
                <a:off x="2483768" y="4850288"/>
                <a:ext cx="165447" cy="144471"/>
                <a:chOff x="2483768" y="4850288"/>
                <a:chExt cx="165447" cy="144471"/>
              </a:xfrm>
            </p:grpSpPr>
            <p:sp>
              <p:nvSpPr>
                <p:cNvPr id="39" name="Oval 38"/>
                <p:cNvSpPr/>
                <p:nvPr/>
              </p:nvSpPr>
              <p:spPr bwMode="auto">
                <a:xfrm>
                  <a:off x="2516640" y="4895056"/>
                  <a:ext cx="99703" cy="99703"/>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sp>
              <p:nvSpPr>
                <p:cNvPr id="13" name="Rectangle 12"/>
                <p:cNvSpPr/>
                <p:nvPr/>
              </p:nvSpPr>
              <p:spPr>
                <a:xfrm>
                  <a:off x="2483768" y="4850288"/>
                  <a:ext cx="165447" cy="2571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58444" tIns="29222" rIns="58444" bIns="29222" rtlCol="0" anchor="ctr"/>
                <a:lstStyle/>
                <a:p>
                  <a:pPr algn="ctr"/>
                  <a:endParaRPr lang="en-GB" dirty="0">
                    <a:solidFill>
                      <a:prstClr val="white"/>
                    </a:solidFill>
                  </a:endParaRPr>
                </a:p>
              </p:txBody>
            </p:sp>
          </p:grpSp>
          <p:grpSp>
            <p:nvGrpSpPr>
              <p:cNvPr id="41" name="Group 40"/>
              <p:cNvGrpSpPr/>
              <p:nvPr/>
            </p:nvGrpSpPr>
            <p:grpSpPr>
              <a:xfrm>
                <a:off x="2915816" y="4850288"/>
                <a:ext cx="165447" cy="144471"/>
                <a:chOff x="2915816" y="4850288"/>
                <a:chExt cx="165447" cy="144471"/>
              </a:xfrm>
            </p:grpSpPr>
            <p:sp>
              <p:nvSpPr>
                <p:cNvPr id="44" name="Oval 43"/>
                <p:cNvSpPr/>
                <p:nvPr/>
              </p:nvSpPr>
              <p:spPr bwMode="auto">
                <a:xfrm>
                  <a:off x="2948688" y="4895056"/>
                  <a:ext cx="99703" cy="99703"/>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sp>
              <p:nvSpPr>
                <p:cNvPr id="14" name="Rectangle 13"/>
                <p:cNvSpPr/>
                <p:nvPr/>
              </p:nvSpPr>
              <p:spPr>
                <a:xfrm>
                  <a:off x="2915816" y="4850288"/>
                  <a:ext cx="165447" cy="2571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58444" tIns="29222" rIns="58444" bIns="29222" rtlCol="0" anchor="ctr"/>
                <a:lstStyle/>
                <a:p>
                  <a:pPr algn="ctr"/>
                  <a:endParaRPr lang="en-GB" dirty="0">
                    <a:solidFill>
                      <a:prstClr val="white"/>
                    </a:solidFill>
                  </a:endParaRPr>
                </a:p>
              </p:txBody>
            </p:sp>
          </p:grpSp>
        </p:grpSp>
      </p:grpSp>
      <p:grpSp>
        <p:nvGrpSpPr>
          <p:cNvPr id="50" name="Group 49"/>
          <p:cNvGrpSpPr/>
          <p:nvPr/>
        </p:nvGrpSpPr>
        <p:grpSpPr>
          <a:xfrm>
            <a:off x="4581637" y="4136864"/>
            <a:ext cx="756084" cy="68282"/>
            <a:chOff x="4200232" y="4746863"/>
            <a:chExt cx="1008112" cy="91043"/>
          </a:xfrm>
        </p:grpSpPr>
        <p:grpSp>
          <p:nvGrpSpPr>
            <p:cNvPr id="26" name="Group 25"/>
            <p:cNvGrpSpPr/>
            <p:nvPr/>
          </p:nvGrpSpPr>
          <p:grpSpPr>
            <a:xfrm>
              <a:off x="4200232" y="4746863"/>
              <a:ext cx="1008112" cy="85487"/>
              <a:chOff x="3443819" y="3160349"/>
              <a:chExt cx="1008112" cy="66220"/>
            </a:xfrm>
          </p:grpSpPr>
          <p:sp>
            <p:nvSpPr>
              <p:cNvPr id="7" name="Isosceles Triangle 6"/>
              <p:cNvSpPr/>
              <p:nvPr/>
            </p:nvSpPr>
            <p:spPr>
              <a:xfrm>
                <a:off x="3443819" y="3162589"/>
                <a:ext cx="1008112" cy="63980"/>
              </a:xfrm>
              <a:prstGeom prst="triangle">
                <a:avLst/>
              </a:prstGeom>
              <a:solidFill>
                <a:schemeClr val="bg1">
                  <a:lumMod val="50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58444" tIns="29222" rIns="58444" bIns="29222" rtlCol="0" anchor="ctr"/>
              <a:lstStyle/>
              <a:p>
                <a:pPr algn="ctr"/>
                <a:endParaRPr lang="en-GB" dirty="0">
                  <a:solidFill>
                    <a:prstClr val="white"/>
                  </a:solidFill>
                </a:endParaRPr>
              </a:p>
            </p:txBody>
          </p:sp>
          <p:sp>
            <p:nvSpPr>
              <p:cNvPr id="19" name="Rectangle 18"/>
              <p:cNvSpPr/>
              <p:nvPr/>
            </p:nvSpPr>
            <p:spPr>
              <a:xfrm>
                <a:off x="3900842" y="3160349"/>
                <a:ext cx="79209" cy="25717"/>
              </a:xfrm>
              <a:prstGeom prst="rect">
                <a:avLst/>
              </a:prstGeom>
              <a:solidFill>
                <a:srgbClr val="FFC000"/>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58444" tIns="29222" rIns="58444" bIns="29222" rtlCol="0" anchor="ctr"/>
              <a:lstStyle/>
              <a:p>
                <a:pPr algn="ctr"/>
                <a:endParaRPr lang="en-GB" dirty="0">
                  <a:solidFill>
                    <a:prstClr val="white"/>
                  </a:solidFill>
                </a:endParaRPr>
              </a:p>
            </p:txBody>
          </p:sp>
        </p:grpSp>
        <p:cxnSp>
          <p:nvCxnSpPr>
            <p:cNvPr id="47" name="Straight Connector 46"/>
            <p:cNvCxnSpPr/>
            <p:nvPr/>
          </p:nvCxnSpPr>
          <p:spPr bwMode="auto">
            <a:xfrm>
              <a:off x="4200232" y="4837906"/>
              <a:ext cx="1008112"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49" name="Group 48"/>
            <p:cNvGrpSpPr/>
            <p:nvPr/>
          </p:nvGrpSpPr>
          <p:grpSpPr>
            <a:xfrm>
              <a:off x="4412585" y="4779169"/>
              <a:ext cx="583406" cy="35719"/>
              <a:chOff x="4355976" y="4779169"/>
              <a:chExt cx="583406" cy="35719"/>
            </a:xfrm>
          </p:grpSpPr>
          <p:sp>
            <p:nvSpPr>
              <p:cNvPr id="48" name="Freeform 47"/>
              <p:cNvSpPr/>
              <p:nvPr/>
            </p:nvSpPr>
            <p:spPr bwMode="auto">
              <a:xfrm>
                <a:off x="4355976" y="4779169"/>
                <a:ext cx="230981" cy="35719"/>
              </a:xfrm>
              <a:custGeom>
                <a:avLst/>
                <a:gdLst>
                  <a:gd name="connsiteX0" fmla="*/ 228600 w 230981"/>
                  <a:gd name="connsiteY0" fmla="*/ 0 h 35719"/>
                  <a:gd name="connsiteX1" fmla="*/ 0 w 230981"/>
                  <a:gd name="connsiteY1" fmla="*/ 35719 h 35719"/>
                  <a:gd name="connsiteX2" fmla="*/ 230981 w 230981"/>
                  <a:gd name="connsiteY2" fmla="*/ 35719 h 35719"/>
                  <a:gd name="connsiteX3" fmla="*/ 228600 w 230981"/>
                  <a:gd name="connsiteY3" fmla="*/ 0 h 35719"/>
                </a:gdLst>
                <a:ahLst/>
                <a:cxnLst>
                  <a:cxn ang="0">
                    <a:pos x="connsiteX0" y="connsiteY0"/>
                  </a:cxn>
                  <a:cxn ang="0">
                    <a:pos x="connsiteX1" y="connsiteY1"/>
                  </a:cxn>
                  <a:cxn ang="0">
                    <a:pos x="connsiteX2" y="connsiteY2"/>
                  </a:cxn>
                  <a:cxn ang="0">
                    <a:pos x="connsiteX3" y="connsiteY3"/>
                  </a:cxn>
                </a:cxnLst>
                <a:rect l="l" t="t" r="r" b="b"/>
                <a:pathLst>
                  <a:path w="230981" h="35719">
                    <a:moveTo>
                      <a:pt x="228600" y="0"/>
                    </a:moveTo>
                    <a:lnTo>
                      <a:pt x="0" y="35719"/>
                    </a:lnTo>
                    <a:lnTo>
                      <a:pt x="230981" y="35719"/>
                    </a:lnTo>
                    <a:lnTo>
                      <a:pt x="228600" y="0"/>
                    </a:lnTo>
                    <a:close/>
                  </a:path>
                </a:pathLst>
              </a:cu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sp>
            <p:nvSpPr>
              <p:cNvPr id="52" name="Freeform 51"/>
              <p:cNvSpPr/>
              <p:nvPr/>
            </p:nvSpPr>
            <p:spPr bwMode="auto">
              <a:xfrm flipH="1">
                <a:off x="4708401" y="4779169"/>
                <a:ext cx="230981" cy="35719"/>
              </a:xfrm>
              <a:custGeom>
                <a:avLst/>
                <a:gdLst>
                  <a:gd name="connsiteX0" fmla="*/ 228600 w 230981"/>
                  <a:gd name="connsiteY0" fmla="*/ 0 h 35719"/>
                  <a:gd name="connsiteX1" fmla="*/ 0 w 230981"/>
                  <a:gd name="connsiteY1" fmla="*/ 35719 h 35719"/>
                  <a:gd name="connsiteX2" fmla="*/ 230981 w 230981"/>
                  <a:gd name="connsiteY2" fmla="*/ 35719 h 35719"/>
                  <a:gd name="connsiteX3" fmla="*/ 228600 w 230981"/>
                  <a:gd name="connsiteY3" fmla="*/ 0 h 35719"/>
                </a:gdLst>
                <a:ahLst/>
                <a:cxnLst>
                  <a:cxn ang="0">
                    <a:pos x="connsiteX0" y="connsiteY0"/>
                  </a:cxn>
                  <a:cxn ang="0">
                    <a:pos x="connsiteX1" y="connsiteY1"/>
                  </a:cxn>
                  <a:cxn ang="0">
                    <a:pos x="connsiteX2" y="connsiteY2"/>
                  </a:cxn>
                  <a:cxn ang="0">
                    <a:pos x="connsiteX3" y="connsiteY3"/>
                  </a:cxn>
                </a:cxnLst>
                <a:rect l="l" t="t" r="r" b="b"/>
                <a:pathLst>
                  <a:path w="230981" h="35719">
                    <a:moveTo>
                      <a:pt x="228600" y="0"/>
                    </a:moveTo>
                    <a:lnTo>
                      <a:pt x="0" y="35719"/>
                    </a:lnTo>
                    <a:lnTo>
                      <a:pt x="230981" y="35719"/>
                    </a:lnTo>
                    <a:lnTo>
                      <a:pt x="228600" y="0"/>
                    </a:lnTo>
                    <a:close/>
                  </a:path>
                </a:pathLst>
              </a:cu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grpSp>
      </p:grpSp>
      <p:grpSp>
        <p:nvGrpSpPr>
          <p:cNvPr id="27" name="Group 26"/>
          <p:cNvGrpSpPr/>
          <p:nvPr/>
        </p:nvGrpSpPr>
        <p:grpSpPr>
          <a:xfrm>
            <a:off x="7336369" y="2436271"/>
            <a:ext cx="552727" cy="33034"/>
            <a:chOff x="3552193" y="807555"/>
            <a:chExt cx="736969" cy="44045"/>
          </a:xfrm>
        </p:grpSpPr>
        <p:sp>
          <p:nvSpPr>
            <p:cNvPr id="4" name="Oval 3"/>
            <p:cNvSpPr/>
            <p:nvPr/>
          </p:nvSpPr>
          <p:spPr>
            <a:xfrm>
              <a:off x="3552193" y="807555"/>
              <a:ext cx="72280" cy="44045"/>
            </a:xfrm>
            <a:prstGeom prst="ellipse">
              <a:avLst/>
            </a:prstGeom>
            <a:solidFill>
              <a:srgbClr val="FF9900"/>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8444" tIns="29222" rIns="58444" bIns="29222" rtlCol="0" anchor="ctr"/>
            <a:lstStyle/>
            <a:p>
              <a:pPr algn="ctr"/>
              <a:endParaRPr lang="en-GB" sz="1275" dirty="0">
                <a:solidFill>
                  <a:prstClr val="black"/>
                </a:solidFill>
              </a:endParaRPr>
            </a:p>
          </p:txBody>
        </p:sp>
        <p:sp>
          <p:nvSpPr>
            <p:cNvPr id="24" name="Oval 23"/>
            <p:cNvSpPr/>
            <p:nvPr/>
          </p:nvSpPr>
          <p:spPr>
            <a:xfrm>
              <a:off x="4216882" y="807555"/>
              <a:ext cx="72280" cy="44045"/>
            </a:xfrm>
            <a:prstGeom prst="ellipse">
              <a:avLst/>
            </a:prstGeom>
            <a:solidFill>
              <a:srgbClr val="FF9900"/>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8444" tIns="29222" rIns="58444" bIns="29222" rtlCol="0" anchor="ctr"/>
            <a:lstStyle/>
            <a:p>
              <a:pPr algn="ctr"/>
              <a:endParaRPr lang="en-GB" sz="1275" dirty="0">
                <a:solidFill>
                  <a:prstClr val="black"/>
                </a:solidFill>
              </a:endParaRPr>
            </a:p>
          </p:txBody>
        </p:sp>
      </p:grpSp>
      <p:sp>
        <p:nvSpPr>
          <p:cNvPr id="8203" name="Rectangle 8202"/>
          <p:cNvSpPr/>
          <p:nvPr/>
        </p:nvSpPr>
        <p:spPr bwMode="auto">
          <a:xfrm>
            <a:off x="8262818" y="2150521"/>
            <a:ext cx="69805" cy="2073556"/>
          </a:xfrm>
          <a:prstGeom prst="rect">
            <a:avLst/>
          </a:prstGeom>
          <a:solidFill>
            <a:schemeClr val="bg1">
              <a:lumMod val="85000"/>
            </a:schemeClr>
          </a:solidFill>
          <a:ln w="9525" cap="flat" cmpd="sng" algn="ctr">
            <a:solidFill>
              <a:schemeClr val="bg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sp>
        <p:nvSpPr>
          <p:cNvPr id="8207" name="Freeform 8206"/>
          <p:cNvSpPr/>
          <p:nvPr/>
        </p:nvSpPr>
        <p:spPr bwMode="auto">
          <a:xfrm>
            <a:off x="7282141" y="2150521"/>
            <a:ext cx="164306" cy="285750"/>
          </a:xfrm>
          <a:custGeom>
            <a:avLst/>
            <a:gdLst>
              <a:gd name="connsiteX0" fmla="*/ 0 w 219075"/>
              <a:gd name="connsiteY0" fmla="*/ 9525 h 381000"/>
              <a:gd name="connsiteX1" fmla="*/ 104775 w 219075"/>
              <a:gd name="connsiteY1" fmla="*/ 381000 h 381000"/>
              <a:gd name="connsiteX2" fmla="*/ 219075 w 219075"/>
              <a:gd name="connsiteY2" fmla="*/ 0 h 381000"/>
            </a:gdLst>
            <a:ahLst/>
            <a:cxnLst>
              <a:cxn ang="0">
                <a:pos x="connsiteX0" y="connsiteY0"/>
              </a:cxn>
              <a:cxn ang="0">
                <a:pos x="connsiteX1" y="connsiteY1"/>
              </a:cxn>
              <a:cxn ang="0">
                <a:pos x="connsiteX2" y="connsiteY2"/>
              </a:cxn>
            </a:cxnLst>
            <a:rect l="l" t="t" r="r" b="b"/>
            <a:pathLst>
              <a:path w="219075" h="381000">
                <a:moveTo>
                  <a:pt x="0" y="9525"/>
                </a:moveTo>
                <a:lnTo>
                  <a:pt x="104775" y="381000"/>
                </a:lnTo>
                <a:lnTo>
                  <a:pt x="219075" y="0"/>
                </a:lnTo>
              </a:path>
            </a:pathLst>
          </a:cu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sp>
        <p:nvSpPr>
          <p:cNvPr id="88" name="Freeform 87"/>
          <p:cNvSpPr/>
          <p:nvPr/>
        </p:nvSpPr>
        <p:spPr bwMode="auto">
          <a:xfrm>
            <a:off x="7779878" y="2150521"/>
            <a:ext cx="164306" cy="285750"/>
          </a:xfrm>
          <a:custGeom>
            <a:avLst/>
            <a:gdLst>
              <a:gd name="connsiteX0" fmla="*/ 0 w 219075"/>
              <a:gd name="connsiteY0" fmla="*/ 9525 h 381000"/>
              <a:gd name="connsiteX1" fmla="*/ 104775 w 219075"/>
              <a:gd name="connsiteY1" fmla="*/ 381000 h 381000"/>
              <a:gd name="connsiteX2" fmla="*/ 219075 w 219075"/>
              <a:gd name="connsiteY2" fmla="*/ 0 h 381000"/>
            </a:gdLst>
            <a:ahLst/>
            <a:cxnLst>
              <a:cxn ang="0">
                <a:pos x="connsiteX0" y="connsiteY0"/>
              </a:cxn>
              <a:cxn ang="0">
                <a:pos x="connsiteX1" y="connsiteY1"/>
              </a:cxn>
              <a:cxn ang="0">
                <a:pos x="connsiteX2" y="connsiteY2"/>
              </a:cxn>
            </a:cxnLst>
            <a:rect l="l" t="t" r="r" b="b"/>
            <a:pathLst>
              <a:path w="219075" h="381000">
                <a:moveTo>
                  <a:pt x="0" y="9525"/>
                </a:moveTo>
                <a:lnTo>
                  <a:pt x="104775" y="381000"/>
                </a:lnTo>
                <a:lnTo>
                  <a:pt x="219075" y="0"/>
                </a:lnTo>
              </a:path>
            </a:pathLst>
          </a:cu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sp>
        <p:nvSpPr>
          <p:cNvPr id="83" name="Rectangle 82"/>
          <p:cNvSpPr/>
          <p:nvPr/>
        </p:nvSpPr>
        <p:spPr bwMode="auto">
          <a:xfrm>
            <a:off x="7215608" y="2131953"/>
            <a:ext cx="1123809" cy="34289"/>
          </a:xfrm>
          <a:prstGeom prst="rect">
            <a:avLst/>
          </a:prstGeom>
          <a:solidFill>
            <a:schemeClr val="bg1">
              <a:lumMod val="85000"/>
            </a:schemeClr>
          </a:solidFill>
          <a:ln w="9525" cap="flat" cmpd="sng" algn="ctr">
            <a:solidFill>
              <a:schemeClr val="bg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sp>
        <p:nvSpPr>
          <p:cNvPr id="8208" name="Rectangle 8207"/>
          <p:cNvSpPr/>
          <p:nvPr/>
        </p:nvSpPr>
        <p:spPr bwMode="auto">
          <a:xfrm>
            <a:off x="7944184" y="4213501"/>
            <a:ext cx="395232" cy="142521"/>
          </a:xfrm>
          <a:prstGeom prst="rect">
            <a:avLst/>
          </a:prstGeom>
          <a:solidFill>
            <a:schemeClr val="bg1">
              <a:lumMod val="85000"/>
            </a:schemeClr>
          </a:solidFill>
          <a:ln w="9525" cap="flat" cmpd="sng" algn="ctr">
            <a:solidFill>
              <a:schemeClr val="bg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sp>
        <p:nvSpPr>
          <p:cNvPr id="65" name="Oval 64"/>
          <p:cNvSpPr/>
          <p:nvPr/>
        </p:nvSpPr>
        <p:spPr bwMode="auto">
          <a:xfrm>
            <a:off x="2888085" y="4080997"/>
            <a:ext cx="837339" cy="313608"/>
          </a:xfrm>
          <a:prstGeom prst="ellipse">
            <a:avLst/>
          </a:prstGeom>
          <a:noFill/>
          <a:ln w="28575" cap="flat" cmpd="sng" algn="ctr">
            <a:solidFill>
              <a:srgbClr val="D52B1E"/>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sp>
        <p:nvSpPr>
          <p:cNvPr id="66" name="Oval 65"/>
          <p:cNvSpPr/>
          <p:nvPr/>
        </p:nvSpPr>
        <p:spPr bwMode="auto">
          <a:xfrm>
            <a:off x="4581637" y="4026132"/>
            <a:ext cx="747961" cy="313608"/>
          </a:xfrm>
          <a:prstGeom prst="ellipse">
            <a:avLst/>
          </a:prstGeom>
          <a:noFill/>
          <a:ln w="28575" cap="flat" cmpd="sng" algn="ctr">
            <a:solidFill>
              <a:srgbClr val="D52B1E"/>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sp>
        <p:nvSpPr>
          <p:cNvPr id="67" name="Oval 66"/>
          <p:cNvSpPr/>
          <p:nvPr/>
        </p:nvSpPr>
        <p:spPr bwMode="auto">
          <a:xfrm>
            <a:off x="6278805" y="3899892"/>
            <a:ext cx="251404" cy="313608"/>
          </a:xfrm>
          <a:prstGeom prst="ellipse">
            <a:avLst/>
          </a:prstGeom>
          <a:noFill/>
          <a:ln w="28575" cap="flat" cmpd="sng" algn="ctr">
            <a:solidFill>
              <a:srgbClr val="D52B1E"/>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sp>
        <p:nvSpPr>
          <p:cNvPr id="68" name="Oval 67"/>
          <p:cNvSpPr/>
          <p:nvPr/>
        </p:nvSpPr>
        <p:spPr bwMode="auto">
          <a:xfrm>
            <a:off x="7237770" y="2325425"/>
            <a:ext cx="706414" cy="252407"/>
          </a:xfrm>
          <a:prstGeom prst="ellipse">
            <a:avLst/>
          </a:prstGeom>
          <a:noFill/>
          <a:ln w="28575" cap="flat" cmpd="sng" algn="ctr">
            <a:solidFill>
              <a:srgbClr val="D52B1E"/>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cxnSp>
        <p:nvCxnSpPr>
          <p:cNvPr id="17" name="Straight Connector 16"/>
          <p:cNvCxnSpPr>
            <a:stCxn id="65" idx="6"/>
            <a:endCxn id="66" idx="2"/>
          </p:cNvCxnSpPr>
          <p:nvPr/>
        </p:nvCxnSpPr>
        <p:spPr bwMode="auto">
          <a:xfrm flipV="1">
            <a:off x="3725424" y="4182936"/>
            <a:ext cx="856213" cy="54865"/>
          </a:xfrm>
          <a:prstGeom prst="line">
            <a:avLst/>
          </a:prstGeom>
          <a:solidFill>
            <a:srgbClr val="00B8FF"/>
          </a:solidFill>
          <a:ln w="28575" cap="flat" cmpd="sng" algn="ctr">
            <a:solidFill>
              <a:srgbClr val="D52B1E"/>
            </a:solidFill>
            <a:prstDash val="solid"/>
            <a:round/>
            <a:headEnd type="none" w="med" len="med"/>
            <a:tailEnd type="none" w="med" len="med"/>
          </a:ln>
          <a:effectLst/>
        </p:spPr>
      </p:cxnSp>
      <p:cxnSp>
        <p:nvCxnSpPr>
          <p:cNvPr id="20" name="Straight Connector 19"/>
          <p:cNvCxnSpPr>
            <a:stCxn id="66" idx="6"/>
            <a:endCxn id="67" idx="2"/>
          </p:cNvCxnSpPr>
          <p:nvPr/>
        </p:nvCxnSpPr>
        <p:spPr bwMode="auto">
          <a:xfrm flipV="1">
            <a:off x="5329598" y="4056696"/>
            <a:ext cx="949207" cy="126240"/>
          </a:xfrm>
          <a:prstGeom prst="line">
            <a:avLst/>
          </a:prstGeom>
          <a:solidFill>
            <a:srgbClr val="00B8FF"/>
          </a:solidFill>
          <a:ln w="28575" cap="flat" cmpd="sng" algn="ctr">
            <a:solidFill>
              <a:srgbClr val="D52B1E"/>
            </a:solidFill>
            <a:prstDash val="solid"/>
            <a:round/>
            <a:headEnd type="none" w="med" len="med"/>
            <a:tailEnd type="none" w="med" len="med"/>
          </a:ln>
          <a:effectLst/>
        </p:spPr>
      </p:cxnSp>
      <p:sp>
        <p:nvSpPr>
          <p:cNvPr id="77" name="Title 15"/>
          <p:cNvSpPr txBox="1">
            <a:spLocks/>
          </p:cNvSpPr>
          <p:nvPr/>
        </p:nvSpPr>
        <p:spPr bwMode="auto">
          <a:xfrm>
            <a:off x="4859218" y="5714669"/>
            <a:ext cx="1666115" cy="38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325" b="1" kern="1200">
                <a:solidFill>
                  <a:srgbClr val="36A9E1"/>
                </a:solidFill>
                <a:latin typeface="Arial" pitchFamily="34" charset="0"/>
                <a:ea typeface="+mj-ea"/>
                <a:cs typeface="Arial" pitchFamily="34" charset="0"/>
              </a:defRPr>
            </a:lvl1pPr>
            <a:lvl2pPr algn="l" rtl="0" eaLnBrk="0" fontAlgn="base" hangingPunct="0">
              <a:spcBef>
                <a:spcPct val="0"/>
              </a:spcBef>
              <a:spcAft>
                <a:spcPct val="0"/>
              </a:spcAft>
              <a:defRPr sz="2100">
                <a:solidFill>
                  <a:schemeClr val="tx1"/>
                </a:solidFill>
                <a:latin typeface="Arial" charset="0"/>
                <a:cs typeface="Arial" charset="0"/>
              </a:defRPr>
            </a:lvl2pPr>
            <a:lvl3pPr algn="l" rtl="0" eaLnBrk="0" fontAlgn="base" hangingPunct="0">
              <a:spcBef>
                <a:spcPct val="0"/>
              </a:spcBef>
              <a:spcAft>
                <a:spcPct val="0"/>
              </a:spcAft>
              <a:defRPr sz="2100">
                <a:solidFill>
                  <a:schemeClr val="tx1"/>
                </a:solidFill>
                <a:latin typeface="Arial" charset="0"/>
                <a:cs typeface="Arial" charset="0"/>
              </a:defRPr>
            </a:lvl3pPr>
            <a:lvl4pPr algn="l" rtl="0" eaLnBrk="0" fontAlgn="base" hangingPunct="0">
              <a:spcBef>
                <a:spcPct val="0"/>
              </a:spcBef>
              <a:spcAft>
                <a:spcPct val="0"/>
              </a:spcAft>
              <a:defRPr sz="2100">
                <a:solidFill>
                  <a:schemeClr val="tx1"/>
                </a:solidFill>
                <a:latin typeface="Arial" charset="0"/>
                <a:cs typeface="Arial" charset="0"/>
              </a:defRPr>
            </a:lvl4pPr>
            <a:lvl5pPr algn="l" rtl="0" eaLnBrk="0" fontAlgn="base" hangingPunct="0">
              <a:spcBef>
                <a:spcPct val="0"/>
              </a:spcBef>
              <a:spcAft>
                <a:spcPct val="0"/>
              </a:spcAft>
              <a:defRPr sz="2100">
                <a:solidFill>
                  <a:schemeClr val="tx1"/>
                </a:solidFill>
                <a:latin typeface="Arial" charset="0"/>
                <a:cs typeface="Arial" charset="0"/>
              </a:defRPr>
            </a:lvl5pPr>
            <a:lvl6pPr marL="342900" algn="l" rtl="0" fontAlgn="base">
              <a:spcBef>
                <a:spcPct val="0"/>
              </a:spcBef>
              <a:spcAft>
                <a:spcPct val="0"/>
              </a:spcAft>
              <a:defRPr sz="2100" b="1">
                <a:solidFill>
                  <a:schemeClr val="tx1"/>
                </a:solidFill>
                <a:latin typeface="Arial" charset="0"/>
                <a:cs typeface="Arial" charset="0"/>
              </a:defRPr>
            </a:lvl6pPr>
            <a:lvl7pPr marL="685800" algn="l" rtl="0" fontAlgn="base">
              <a:spcBef>
                <a:spcPct val="0"/>
              </a:spcBef>
              <a:spcAft>
                <a:spcPct val="0"/>
              </a:spcAft>
              <a:defRPr sz="2100" b="1">
                <a:solidFill>
                  <a:schemeClr val="tx1"/>
                </a:solidFill>
                <a:latin typeface="Arial" charset="0"/>
                <a:cs typeface="Arial" charset="0"/>
              </a:defRPr>
            </a:lvl7pPr>
            <a:lvl8pPr marL="1028700" algn="l" rtl="0" fontAlgn="base">
              <a:spcBef>
                <a:spcPct val="0"/>
              </a:spcBef>
              <a:spcAft>
                <a:spcPct val="0"/>
              </a:spcAft>
              <a:defRPr sz="2100" b="1">
                <a:solidFill>
                  <a:schemeClr val="tx1"/>
                </a:solidFill>
                <a:latin typeface="Arial" charset="0"/>
                <a:cs typeface="Arial" charset="0"/>
              </a:defRPr>
            </a:lvl8pPr>
            <a:lvl9pPr marL="1371600" algn="l" rtl="0" fontAlgn="base">
              <a:spcBef>
                <a:spcPct val="0"/>
              </a:spcBef>
              <a:spcAft>
                <a:spcPct val="0"/>
              </a:spcAft>
              <a:defRPr sz="2100" b="1">
                <a:solidFill>
                  <a:schemeClr val="tx1"/>
                </a:solidFill>
                <a:latin typeface="Arial" charset="0"/>
                <a:cs typeface="Arial" charset="0"/>
              </a:defRPr>
            </a:lvl9pPr>
          </a:lstStyle>
          <a:p>
            <a:r>
              <a:rPr lang="en-GB" sz="1600" b="0" dirty="0">
                <a:solidFill>
                  <a:prstClr val="black"/>
                </a:solidFill>
              </a:rPr>
              <a:t>Conductive</a:t>
            </a:r>
          </a:p>
        </p:txBody>
      </p:sp>
      <p:sp>
        <p:nvSpPr>
          <p:cNvPr id="78" name="Title 15"/>
          <p:cNvSpPr txBox="1">
            <a:spLocks/>
          </p:cNvSpPr>
          <p:nvPr/>
        </p:nvSpPr>
        <p:spPr bwMode="auto">
          <a:xfrm>
            <a:off x="1128512" y="5714668"/>
            <a:ext cx="1219149" cy="38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325" b="1" kern="1200">
                <a:solidFill>
                  <a:srgbClr val="36A9E1"/>
                </a:solidFill>
                <a:latin typeface="Arial" pitchFamily="34" charset="0"/>
                <a:ea typeface="+mj-ea"/>
                <a:cs typeface="Arial" pitchFamily="34" charset="0"/>
              </a:defRPr>
            </a:lvl1pPr>
            <a:lvl2pPr algn="l" rtl="0" eaLnBrk="0" fontAlgn="base" hangingPunct="0">
              <a:spcBef>
                <a:spcPct val="0"/>
              </a:spcBef>
              <a:spcAft>
                <a:spcPct val="0"/>
              </a:spcAft>
              <a:defRPr sz="2100">
                <a:solidFill>
                  <a:schemeClr val="tx1"/>
                </a:solidFill>
                <a:latin typeface="Arial" charset="0"/>
                <a:cs typeface="Arial" charset="0"/>
              </a:defRPr>
            </a:lvl2pPr>
            <a:lvl3pPr algn="l" rtl="0" eaLnBrk="0" fontAlgn="base" hangingPunct="0">
              <a:spcBef>
                <a:spcPct val="0"/>
              </a:spcBef>
              <a:spcAft>
                <a:spcPct val="0"/>
              </a:spcAft>
              <a:defRPr sz="2100">
                <a:solidFill>
                  <a:schemeClr val="tx1"/>
                </a:solidFill>
                <a:latin typeface="Arial" charset="0"/>
                <a:cs typeface="Arial" charset="0"/>
              </a:defRPr>
            </a:lvl3pPr>
            <a:lvl4pPr algn="l" rtl="0" eaLnBrk="0" fontAlgn="base" hangingPunct="0">
              <a:spcBef>
                <a:spcPct val="0"/>
              </a:spcBef>
              <a:spcAft>
                <a:spcPct val="0"/>
              </a:spcAft>
              <a:defRPr sz="2100">
                <a:solidFill>
                  <a:schemeClr val="tx1"/>
                </a:solidFill>
                <a:latin typeface="Arial" charset="0"/>
                <a:cs typeface="Arial" charset="0"/>
              </a:defRPr>
            </a:lvl4pPr>
            <a:lvl5pPr algn="l" rtl="0" eaLnBrk="0" fontAlgn="base" hangingPunct="0">
              <a:spcBef>
                <a:spcPct val="0"/>
              </a:spcBef>
              <a:spcAft>
                <a:spcPct val="0"/>
              </a:spcAft>
              <a:defRPr sz="2100">
                <a:solidFill>
                  <a:schemeClr val="tx1"/>
                </a:solidFill>
                <a:latin typeface="Arial" charset="0"/>
                <a:cs typeface="Arial" charset="0"/>
              </a:defRPr>
            </a:lvl5pPr>
            <a:lvl6pPr marL="342900" algn="l" rtl="0" fontAlgn="base">
              <a:spcBef>
                <a:spcPct val="0"/>
              </a:spcBef>
              <a:spcAft>
                <a:spcPct val="0"/>
              </a:spcAft>
              <a:defRPr sz="2100" b="1">
                <a:solidFill>
                  <a:schemeClr val="tx1"/>
                </a:solidFill>
                <a:latin typeface="Arial" charset="0"/>
                <a:cs typeface="Arial" charset="0"/>
              </a:defRPr>
            </a:lvl6pPr>
            <a:lvl7pPr marL="685800" algn="l" rtl="0" fontAlgn="base">
              <a:spcBef>
                <a:spcPct val="0"/>
              </a:spcBef>
              <a:spcAft>
                <a:spcPct val="0"/>
              </a:spcAft>
              <a:defRPr sz="2100" b="1">
                <a:solidFill>
                  <a:schemeClr val="tx1"/>
                </a:solidFill>
                <a:latin typeface="Arial" charset="0"/>
                <a:cs typeface="Arial" charset="0"/>
              </a:defRPr>
            </a:lvl7pPr>
            <a:lvl8pPr marL="1028700" algn="l" rtl="0" fontAlgn="base">
              <a:spcBef>
                <a:spcPct val="0"/>
              </a:spcBef>
              <a:spcAft>
                <a:spcPct val="0"/>
              </a:spcAft>
              <a:defRPr sz="2100" b="1">
                <a:solidFill>
                  <a:schemeClr val="tx1"/>
                </a:solidFill>
                <a:latin typeface="Arial" charset="0"/>
                <a:cs typeface="Arial" charset="0"/>
              </a:defRPr>
            </a:lvl8pPr>
            <a:lvl9pPr marL="1371600" algn="l" rtl="0" fontAlgn="base">
              <a:spcBef>
                <a:spcPct val="0"/>
              </a:spcBef>
              <a:spcAft>
                <a:spcPct val="0"/>
              </a:spcAft>
              <a:defRPr sz="2100" b="1">
                <a:solidFill>
                  <a:schemeClr val="tx1"/>
                </a:solidFill>
                <a:latin typeface="Arial" charset="0"/>
                <a:cs typeface="Arial" charset="0"/>
              </a:defRPr>
            </a:lvl9pPr>
          </a:lstStyle>
          <a:p>
            <a:r>
              <a:rPr lang="en-GB" sz="1600" b="0" dirty="0">
                <a:solidFill>
                  <a:prstClr val="black"/>
                </a:solidFill>
              </a:rPr>
              <a:t>Inductive</a:t>
            </a:r>
          </a:p>
        </p:txBody>
      </p:sp>
      <p:sp>
        <p:nvSpPr>
          <p:cNvPr id="80" name="Rectangle 8207"/>
          <p:cNvSpPr/>
          <p:nvPr/>
        </p:nvSpPr>
        <p:spPr bwMode="auto">
          <a:xfrm>
            <a:off x="1292812" y="4248007"/>
            <a:ext cx="666146" cy="137592"/>
          </a:xfrm>
          <a:prstGeom prst="rect">
            <a:avLst/>
          </a:prstGeom>
          <a:solidFill>
            <a:schemeClr val="bg1">
              <a:lumMod val="85000"/>
            </a:schemeClr>
          </a:solidFill>
          <a:ln w="9525" cap="flat" cmpd="sng" algn="ctr">
            <a:solidFill>
              <a:schemeClr val="bg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sp>
        <p:nvSpPr>
          <p:cNvPr id="33" name="Höger klammerparentes 32"/>
          <p:cNvSpPr/>
          <p:nvPr/>
        </p:nvSpPr>
        <p:spPr>
          <a:xfrm rot="5400000">
            <a:off x="2393727" y="3303408"/>
            <a:ext cx="468640" cy="308992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6" name="textruta 35"/>
          <p:cNvSpPr txBox="1"/>
          <p:nvPr/>
        </p:nvSpPr>
        <p:spPr>
          <a:xfrm>
            <a:off x="2100933" y="5023807"/>
            <a:ext cx="1054228" cy="369332"/>
          </a:xfrm>
          <a:prstGeom prst="rect">
            <a:avLst/>
          </a:prstGeom>
          <a:noFill/>
        </p:spPr>
        <p:txBody>
          <a:bodyPr wrap="square" rtlCol="0">
            <a:spAutoFit/>
          </a:bodyPr>
          <a:lstStyle/>
          <a:p>
            <a:r>
              <a:rPr lang="sv-SE" dirty="0" smtClean="0"/>
              <a:t>In road</a:t>
            </a:r>
            <a:endParaRPr lang="sv-SE" dirty="0"/>
          </a:p>
        </p:txBody>
      </p:sp>
      <p:sp>
        <p:nvSpPr>
          <p:cNvPr id="82" name="textruta 81"/>
          <p:cNvSpPr txBox="1"/>
          <p:nvPr/>
        </p:nvSpPr>
        <p:spPr>
          <a:xfrm>
            <a:off x="4310467" y="5023807"/>
            <a:ext cx="1054228" cy="369332"/>
          </a:xfrm>
          <a:prstGeom prst="rect">
            <a:avLst/>
          </a:prstGeom>
          <a:noFill/>
        </p:spPr>
        <p:txBody>
          <a:bodyPr wrap="square" rtlCol="0">
            <a:spAutoFit/>
          </a:bodyPr>
          <a:lstStyle/>
          <a:p>
            <a:r>
              <a:rPr lang="sv-SE" dirty="0" smtClean="0"/>
              <a:t>On road</a:t>
            </a:r>
            <a:endParaRPr lang="sv-SE" dirty="0"/>
          </a:p>
        </p:txBody>
      </p:sp>
      <p:sp>
        <p:nvSpPr>
          <p:cNvPr id="84" name="textruta 83"/>
          <p:cNvSpPr txBox="1"/>
          <p:nvPr/>
        </p:nvSpPr>
        <p:spPr>
          <a:xfrm>
            <a:off x="5705010" y="5023807"/>
            <a:ext cx="1445439" cy="369332"/>
          </a:xfrm>
          <a:prstGeom prst="rect">
            <a:avLst/>
          </a:prstGeom>
          <a:noFill/>
        </p:spPr>
        <p:txBody>
          <a:bodyPr wrap="square" rtlCol="0">
            <a:spAutoFit/>
          </a:bodyPr>
          <a:lstStyle/>
          <a:p>
            <a:r>
              <a:rPr lang="sv-SE" dirty="0" err="1" smtClean="0"/>
              <a:t>Beside</a:t>
            </a:r>
            <a:r>
              <a:rPr lang="sv-SE" dirty="0" smtClean="0"/>
              <a:t> road</a:t>
            </a:r>
            <a:endParaRPr lang="sv-SE" dirty="0"/>
          </a:p>
        </p:txBody>
      </p:sp>
      <p:sp>
        <p:nvSpPr>
          <p:cNvPr id="85" name="textruta 84"/>
          <p:cNvSpPr txBox="1"/>
          <p:nvPr/>
        </p:nvSpPr>
        <p:spPr>
          <a:xfrm>
            <a:off x="7336369" y="5023807"/>
            <a:ext cx="1354543" cy="369332"/>
          </a:xfrm>
          <a:prstGeom prst="rect">
            <a:avLst/>
          </a:prstGeom>
          <a:noFill/>
        </p:spPr>
        <p:txBody>
          <a:bodyPr wrap="square" rtlCol="0">
            <a:spAutoFit/>
          </a:bodyPr>
          <a:lstStyle/>
          <a:p>
            <a:r>
              <a:rPr lang="sv-SE" dirty="0" err="1" smtClean="0"/>
              <a:t>Above</a:t>
            </a:r>
            <a:r>
              <a:rPr lang="sv-SE" dirty="0" smtClean="0"/>
              <a:t> road</a:t>
            </a:r>
            <a:endParaRPr lang="sv-SE" dirty="0"/>
          </a:p>
        </p:txBody>
      </p:sp>
      <p:sp>
        <p:nvSpPr>
          <p:cNvPr id="86" name="Höger klammerparentes 85"/>
          <p:cNvSpPr/>
          <p:nvPr/>
        </p:nvSpPr>
        <p:spPr>
          <a:xfrm rot="5400000">
            <a:off x="5178951" y="2206820"/>
            <a:ext cx="468640" cy="654705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9" name="Oval 8"/>
          <p:cNvSpPr/>
          <p:nvPr/>
        </p:nvSpPr>
        <p:spPr bwMode="auto">
          <a:xfrm>
            <a:off x="1120660" y="4161093"/>
            <a:ext cx="1041196" cy="318495"/>
          </a:xfrm>
          <a:prstGeom prst="ellipse">
            <a:avLst/>
          </a:prstGeom>
          <a:noFill/>
          <a:ln w="28575" cap="flat" cmpd="sng" algn="ctr">
            <a:solidFill>
              <a:srgbClr val="D52B1E"/>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eaLnBrk="0" hangingPunct="0">
              <a:buClr>
                <a:srgbClr val="000000"/>
              </a:buClr>
              <a:buSzPct val="100000"/>
            </a:pPr>
            <a:endParaRPr lang="en-GB" dirty="0">
              <a:solidFill>
                <a:prstClr val="white"/>
              </a:solidFill>
              <a:latin typeface="Times New Roman" pitchFamily="16" charset="0"/>
              <a:ea typeface="MS Gothic" pitchFamily="49" charset="-128"/>
            </a:endParaRPr>
          </a:p>
        </p:txBody>
      </p:sp>
      <p:cxnSp>
        <p:nvCxnSpPr>
          <p:cNvPr id="90" name="Straight Connector 10"/>
          <p:cNvCxnSpPr>
            <a:stCxn id="89" idx="6"/>
            <a:endCxn id="65" idx="2"/>
          </p:cNvCxnSpPr>
          <p:nvPr/>
        </p:nvCxnSpPr>
        <p:spPr bwMode="auto">
          <a:xfrm flipV="1">
            <a:off x="2161856" y="4237801"/>
            <a:ext cx="726229" cy="82540"/>
          </a:xfrm>
          <a:prstGeom prst="line">
            <a:avLst/>
          </a:prstGeom>
          <a:solidFill>
            <a:srgbClr val="00B8FF"/>
          </a:solidFill>
          <a:ln w="28575" cap="flat" cmpd="sng" algn="ctr">
            <a:solidFill>
              <a:srgbClr val="D52B1E"/>
            </a:solidFill>
            <a:prstDash val="solid"/>
            <a:round/>
            <a:headEnd type="none" w="med" len="med"/>
            <a:tailEnd type="none" w="med" len="med"/>
          </a:ln>
          <a:effectLst/>
        </p:spPr>
      </p:cxnSp>
      <p:sp>
        <p:nvSpPr>
          <p:cNvPr id="91" name="Vänster-höger 90"/>
          <p:cNvSpPr/>
          <p:nvPr/>
        </p:nvSpPr>
        <p:spPr>
          <a:xfrm>
            <a:off x="544778" y="1278136"/>
            <a:ext cx="8127402" cy="675446"/>
          </a:xfrm>
          <a:prstGeom prst="leftRightArrow">
            <a:avLst/>
          </a:pr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hangingPunct="0">
              <a:buClr>
                <a:srgbClr val="000000"/>
              </a:buClr>
              <a:buSzPct val="100000"/>
            </a:pPr>
            <a:r>
              <a:rPr lang="en-GB" sz="1600" b="1" dirty="0">
                <a:solidFill>
                  <a:prstClr val="white"/>
                </a:solidFill>
                <a:latin typeface="Arial" panose="020B0604020202020204" pitchFamily="34" charset="0"/>
                <a:ea typeface="MS Gothic" pitchFamily="49" charset="-128"/>
                <a:cs typeface="Arial" panose="020B0604020202020204" pitchFamily="34" charset="0"/>
              </a:rPr>
              <a:t>Different perspectives and needs of technology</a:t>
            </a:r>
          </a:p>
        </p:txBody>
      </p:sp>
      <p:pic>
        <p:nvPicPr>
          <p:cNvPr id="60" name="Bildobjekt 59"/>
          <p:cNvPicPr>
            <a:picLocks/>
          </p:cNvPicPr>
          <p:nvPr/>
        </p:nvPicPr>
        <p:blipFill rotWithShape="1">
          <a:blip r:embed="rId5" cstate="print">
            <a:extLst>
              <a:ext uri="{28A0092B-C50C-407E-A947-70E740481C1C}">
                <a14:useLocalDpi xmlns:a14="http://schemas.microsoft.com/office/drawing/2010/main" val="0"/>
              </a:ext>
            </a:extLst>
          </a:blip>
          <a:srcRect l="14665" t="22905" r="14665" b="23284"/>
          <a:stretch/>
        </p:blipFill>
        <p:spPr>
          <a:xfrm>
            <a:off x="1108086" y="2500801"/>
            <a:ext cx="1260000" cy="678025"/>
          </a:xfrm>
          <a:prstGeom prst="rect">
            <a:avLst/>
          </a:prstGeom>
        </p:spPr>
      </p:pic>
      <p:pic>
        <p:nvPicPr>
          <p:cNvPr id="63" name="Bildobjekt 62"/>
          <p:cNvPicPr>
            <a:picLocks noChangeAspect="1"/>
          </p:cNvPicPr>
          <p:nvPr/>
        </p:nvPicPr>
        <p:blipFill rotWithShape="1">
          <a:blip r:embed="rId6" cstate="print">
            <a:extLst>
              <a:ext uri="{28A0092B-C50C-407E-A947-70E740481C1C}">
                <a14:useLocalDpi xmlns:a14="http://schemas.microsoft.com/office/drawing/2010/main" val="0"/>
              </a:ext>
            </a:extLst>
          </a:blip>
          <a:srcRect l="27936" t="6644" r="24898" b="3560"/>
          <a:stretch/>
        </p:blipFill>
        <p:spPr>
          <a:xfrm rot="5400000">
            <a:off x="673648" y="3172480"/>
            <a:ext cx="749824" cy="951701"/>
          </a:xfrm>
          <a:prstGeom prst="rect">
            <a:avLst/>
          </a:prstGeom>
        </p:spPr>
      </p:pic>
      <p:pic>
        <p:nvPicPr>
          <p:cNvPr id="69" name="Picture 3"/>
          <p:cNvPicPr>
            <a:picLocks noChangeArrowheads="1"/>
          </p:cNvPicPr>
          <p:nvPr/>
        </p:nvPicPr>
        <p:blipFill rotWithShape="1">
          <a:blip r:embed="rId7" cstate="screen">
            <a:extLst>
              <a:ext uri="{28A0092B-C50C-407E-A947-70E740481C1C}">
                <a14:useLocalDpi xmlns:a14="http://schemas.microsoft.com/office/drawing/2010/main"/>
              </a:ext>
            </a:extLst>
          </a:blip>
          <a:srcRect t="3867" b="3867"/>
          <a:stretch/>
        </p:blipFill>
        <p:spPr bwMode="auto">
          <a:xfrm>
            <a:off x="3123175" y="2452788"/>
            <a:ext cx="1099296" cy="1012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latshållare för bild 9"/>
          <p:cNvPicPr/>
          <p:nvPr/>
        </p:nvPicPr>
        <p:blipFill rotWithShape="1">
          <a:blip r:embed="rId8" cstate="print">
            <a:extLst>
              <a:ext uri="{28A0092B-C50C-407E-A947-70E740481C1C}">
                <a14:useLocalDpi xmlns:a14="http://schemas.microsoft.com/office/drawing/2010/main" val="0"/>
              </a:ext>
            </a:extLst>
          </a:blip>
          <a:srcRect l="21933" t="3995" r="26489" b="4371"/>
          <a:stretch/>
        </p:blipFill>
        <p:spPr>
          <a:xfrm>
            <a:off x="2318993" y="3202197"/>
            <a:ext cx="946440" cy="849465"/>
          </a:xfrm>
          <a:prstGeom prst="rect">
            <a:avLst/>
          </a:prstGeom>
        </p:spPr>
      </p:pic>
      <p:grpSp>
        <p:nvGrpSpPr>
          <p:cNvPr id="71" name="Grupp 70"/>
          <p:cNvGrpSpPr/>
          <p:nvPr/>
        </p:nvGrpSpPr>
        <p:grpSpPr>
          <a:xfrm>
            <a:off x="5424738" y="2668922"/>
            <a:ext cx="1063238" cy="937644"/>
            <a:chOff x="4550336" y="2093812"/>
            <a:chExt cx="1260000" cy="1260000"/>
          </a:xfrm>
        </p:grpSpPr>
        <p:pic>
          <p:nvPicPr>
            <p:cNvPr id="72" name="Picture 6"/>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t="13196" b="13196"/>
            <a:stretch/>
          </p:blipFill>
          <p:spPr bwMode="auto">
            <a:xfrm>
              <a:off x="4550336" y="2656097"/>
              <a:ext cx="1260000" cy="697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5"/>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1015" r="3776" b="12448"/>
            <a:stretch/>
          </p:blipFill>
          <p:spPr bwMode="auto">
            <a:xfrm>
              <a:off x="4550336" y="2093812"/>
              <a:ext cx="1260000" cy="562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4" name="Picture 4"/>
          <p:cNvPicPr>
            <a:picLocks noChangeArrowheads="1"/>
          </p:cNvPicPr>
          <p:nvPr/>
        </p:nvPicPr>
        <p:blipFill rotWithShape="1">
          <a:blip r:embed="rId11">
            <a:extLst>
              <a:ext uri="{28A0092B-C50C-407E-A947-70E740481C1C}">
                <a14:useLocalDpi xmlns:a14="http://schemas.microsoft.com/office/drawing/2010/main"/>
              </a:ext>
            </a:extLst>
          </a:blip>
          <a:srcRect t="411" b="3705"/>
          <a:stretch/>
        </p:blipFill>
        <p:spPr bwMode="auto">
          <a:xfrm>
            <a:off x="4327599" y="3013536"/>
            <a:ext cx="1063238" cy="937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571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6389" y="280822"/>
            <a:ext cx="8229600" cy="690184"/>
          </a:xfrm>
        </p:spPr>
        <p:txBody>
          <a:bodyPr/>
          <a:lstStyle/>
          <a:p>
            <a:r>
              <a:rPr lang="sv-SE" dirty="0" err="1" smtClean="0"/>
              <a:t>Continued</a:t>
            </a:r>
            <a:r>
              <a:rPr lang="sv-SE" dirty="0" smtClean="0"/>
              <a:t> </a:t>
            </a:r>
            <a:r>
              <a:rPr lang="sv-SE" dirty="0" err="1" smtClean="0"/>
              <a:t>work</a:t>
            </a:r>
            <a:r>
              <a:rPr lang="sv-SE" dirty="0" smtClean="0"/>
              <a:t> in the ERS-program (2018-22)</a:t>
            </a:r>
            <a:endParaRPr lang="sv-SE" dirty="0"/>
          </a:p>
        </p:txBody>
      </p:sp>
      <p:graphicFrame>
        <p:nvGraphicFramePr>
          <p:cNvPr id="4" name="Platshållare för innehåll 3"/>
          <p:cNvGraphicFramePr>
            <a:graphicFrameLocks noGrp="1"/>
          </p:cNvGraphicFramePr>
          <p:nvPr>
            <p:ph idx="4294967295"/>
            <p:extLst>
              <p:ext uri="{D42A27DB-BD31-4B8C-83A1-F6EECF244321}">
                <p14:modId xmlns:p14="http://schemas.microsoft.com/office/powerpoint/2010/main" val="3080569175"/>
              </p:ext>
            </p:extLst>
          </p:nvPr>
        </p:nvGraphicFramePr>
        <p:xfrm>
          <a:off x="397248" y="1671708"/>
          <a:ext cx="8229600" cy="4310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Högerpil 4"/>
          <p:cNvSpPr/>
          <p:nvPr/>
        </p:nvSpPr>
        <p:spPr>
          <a:xfrm rot="1649463">
            <a:off x="3904625" y="2620488"/>
            <a:ext cx="1214846" cy="818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Högerpil 5"/>
          <p:cNvSpPr/>
          <p:nvPr/>
        </p:nvSpPr>
        <p:spPr>
          <a:xfrm rot="20184093">
            <a:off x="3861964" y="4035123"/>
            <a:ext cx="1214846" cy="831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Upp-ned 6"/>
          <p:cNvSpPr/>
          <p:nvPr/>
        </p:nvSpPr>
        <p:spPr>
          <a:xfrm>
            <a:off x="1598015" y="3129992"/>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p:cNvSpPr txBox="1"/>
          <p:nvPr/>
        </p:nvSpPr>
        <p:spPr>
          <a:xfrm>
            <a:off x="3746247" y="4931262"/>
            <a:ext cx="2301856" cy="1200329"/>
          </a:xfrm>
          <a:prstGeom prst="rect">
            <a:avLst/>
          </a:prstGeom>
          <a:noFill/>
        </p:spPr>
        <p:txBody>
          <a:bodyPr wrap="square" rtlCol="0">
            <a:spAutoFit/>
          </a:bodyPr>
          <a:lstStyle/>
          <a:p>
            <a:r>
              <a:rPr lang="sv-SE" dirty="0" smtClean="0"/>
              <a:t>Business </a:t>
            </a:r>
            <a:r>
              <a:rPr lang="sv-SE" dirty="0" err="1" smtClean="0"/>
              <a:t>model</a:t>
            </a:r>
            <a:r>
              <a:rPr lang="sv-SE" dirty="0" smtClean="0"/>
              <a:t>, legal </a:t>
            </a:r>
            <a:r>
              <a:rPr lang="sv-SE" dirty="0" err="1" smtClean="0"/>
              <a:t>aspects</a:t>
            </a:r>
            <a:r>
              <a:rPr lang="sv-SE" dirty="0" smtClean="0"/>
              <a:t>, </a:t>
            </a:r>
            <a:r>
              <a:rPr lang="sv-SE" dirty="0" err="1" smtClean="0"/>
              <a:t>conceptualisation</a:t>
            </a:r>
            <a:r>
              <a:rPr lang="sv-SE" dirty="0" smtClean="0"/>
              <a:t>, planning</a:t>
            </a:r>
            <a:endParaRPr lang="sv-SE" dirty="0"/>
          </a:p>
        </p:txBody>
      </p:sp>
      <p:sp>
        <p:nvSpPr>
          <p:cNvPr id="9" name="textruta 8"/>
          <p:cNvSpPr txBox="1"/>
          <p:nvPr/>
        </p:nvSpPr>
        <p:spPr>
          <a:xfrm>
            <a:off x="2082647" y="3349587"/>
            <a:ext cx="1470450" cy="646331"/>
          </a:xfrm>
          <a:prstGeom prst="rect">
            <a:avLst/>
          </a:prstGeom>
          <a:noFill/>
        </p:spPr>
        <p:txBody>
          <a:bodyPr wrap="square" rtlCol="0">
            <a:spAutoFit/>
          </a:bodyPr>
          <a:lstStyle/>
          <a:p>
            <a:r>
              <a:rPr lang="sv-SE" dirty="0" err="1" smtClean="0"/>
              <a:t>Evaluation</a:t>
            </a:r>
            <a:r>
              <a:rPr lang="sv-SE" dirty="0" smtClean="0"/>
              <a:t>, </a:t>
            </a:r>
            <a:r>
              <a:rPr lang="sv-SE" dirty="0" err="1" smtClean="0"/>
              <a:t>learning</a:t>
            </a:r>
            <a:endParaRPr lang="sv-SE" dirty="0"/>
          </a:p>
        </p:txBody>
      </p:sp>
      <p:sp>
        <p:nvSpPr>
          <p:cNvPr id="10" name="textruta 9"/>
          <p:cNvSpPr txBox="1"/>
          <p:nvPr/>
        </p:nvSpPr>
        <p:spPr>
          <a:xfrm>
            <a:off x="3746247" y="1601122"/>
            <a:ext cx="1951228" cy="923330"/>
          </a:xfrm>
          <a:prstGeom prst="rect">
            <a:avLst/>
          </a:prstGeom>
          <a:noFill/>
        </p:spPr>
        <p:txBody>
          <a:bodyPr wrap="square" rtlCol="0">
            <a:spAutoFit/>
          </a:bodyPr>
          <a:lstStyle/>
          <a:p>
            <a:r>
              <a:rPr lang="sv-SE" dirty="0" err="1" smtClean="0"/>
              <a:t>Experiences</a:t>
            </a:r>
            <a:r>
              <a:rPr lang="sv-SE" dirty="0" smtClean="0"/>
              <a:t> </a:t>
            </a:r>
            <a:r>
              <a:rPr lang="sv-SE" dirty="0" err="1" smtClean="0"/>
              <a:t>of</a:t>
            </a:r>
            <a:r>
              <a:rPr lang="sv-SE" dirty="0" smtClean="0"/>
              <a:t> different </a:t>
            </a:r>
            <a:r>
              <a:rPr lang="sv-SE" dirty="0" err="1" smtClean="0"/>
              <a:t>technologies</a:t>
            </a:r>
            <a:endParaRPr lang="sv-SE" dirty="0"/>
          </a:p>
        </p:txBody>
      </p:sp>
    </p:spTree>
    <p:extLst>
      <p:ext uri="{BB962C8B-B14F-4D97-AF65-F5344CB8AC3E}">
        <p14:creationId xmlns:p14="http://schemas.microsoft.com/office/powerpoint/2010/main" val="387866273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14338"/>
            <a:ext cx="8229600" cy="722131"/>
          </a:xfrm>
        </p:spPr>
        <p:txBody>
          <a:bodyPr/>
          <a:lstStyle/>
          <a:p>
            <a:r>
              <a:rPr lang="sv-SE" dirty="0" err="1" smtClean="0"/>
              <a:t>Goals</a:t>
            </a:r>
            <a:r>
              <a:rPr lang="sv-SE" dirty="0" smtClean="0"/>
              <a:t> </a:t>
            </a:r>
            <a:r>
              <a:rPr lang="sv-SE" dirty="0" err="1" smtClean="0"/>
              <a:t>with</a:t>
            </a:r>
            <a:r>
              <a:rPr lang="sv-SE" dirty="0" smtClean="0"/>
              <a:t> pilot-</a:t>
            </a:r>
            <a:r>
              <a:rPr lang="sv-SE" dirty="0" err="1" smtClean="0"/>
              <a:t>facility</a:t>
            </a:r>
            <a:r>
              <a:rPr lang="sv-SE" dirty="0" smtClean="0"/>
              <a:t>/-</a:t>
            </a:r>
            <a:r>
              <a:rPr lang="sv-SE" dirty="0" err="1" smtClean="0"/>
              <a:t>ies</a:t>
            </a:r>
            <a:endParaRPr lang="sv-SE" dirty="0"/>
          </a:p>
        </p:txBody>
      </p:sp>
      <p:sp>
        <p:nvSpPr>
          <p:cNvPr id="3" name="Platshållare för innehåll 2"/>
          <p:cNvSpPr>
            <a:spLocks noGrp="1"/>
          </p:cNvSpPr>
          <p:nvPr>
            <p:ph idx="4294967295"/>
          </p:nvPr>
        </p:nvSpPr>
        <p:spPr>
          <a:xfrm>
            <a:off x="914400" y="1423988"/>
            <a:ext cx="8229600" cy="4310062"/>
          </a:xfrm>
        </p:spPr>
        <p:txBody>
          <a:bodyPr/>
          <a:lstStyle/>
          <a:p>
            <a:r>
              <a:rPr lang="sv-SE" dirty="0" smtClean="0"/>
              <a:t>Full </a:t>
            </a:r>
            <a:r>
              <a:rPr lang="sv-SE" dirty="0" err="1" smtClean="0"/>
              <a:t>scale</a:t>
            </a:r>
            <a:r>
              <a:rPr lang="sv-SE" dirty="0" smtClean="0"/>
              <a:t> </a:t>
            </a:r>
            <a:r>
              <a:rPr lang="sv-SE" dirty="0" err="1" smtClean="0"/>
              <a:t>testing</a:t>
            </a:r>
            <a:r>
              <a:rPr lang="sv-SE" dirty="0" smtClean="0"/>
              <a:t> </a:t>
            </a:r>
            <a:r>
              <a:rPr lang="sv-SE" dirty="0" err="1" smtClean="0"/>
              <a:t>of</a:t>
            </a:r>
            <a:r>
              <a:rPr lang="sv-SE" dirty="0" smtClean="0"/>
              <a:t> all </a:t>
            </a:r>
            <a:r>
              <a:rPr lang="sv-SE" dirty="0" err="1" smtClean="0"/>
              <a:t>aspects</a:t>
            </a:r>
            <a:r>
              <a:rPr lang="sv-SE" dirty="0" smtClean="0"/>
              <a:t> </a:t>
            </a:r>
            <a:r>
              <a:rPr lang="sv-SE" dirty="0" err="1" smtClean="0"/>
              <a:t>of</a:t>
            </a:r>
            <a:r>
              <a:rPr lang="sv-SE" dirty="0" smtClean="0"/>
              <a:t> ERS-stretch </a:t>
            </a:r>
          </a:p>
          <a:p>
            <a:r>
              <a:rPr lang="sv-SE" dirty="0" err="1" smtClean="0"/>
              <a:t>Only</a:t>
            </a:r>
            <a:r>
              <a:rPr lang="sv-SE" dirty="0" smtClean="0"/>
              <a:t> TRL-8 </a:t>
            </a:r>
            <a:r>
              <a:rPr lang="sv-SE" dirty="0" err="1" smtClean="0"/>
              <a:t>technologies</a:t>
            </a:r>
            <a:endParaRPr lang="sv-SE" dirty="0" smtClean="0"/>
          </a:p>
          <a:p>
            <a:r>
              <a:rPr lang="sv-SE" dirty="0" err="1" smtClean="0"/>
              <a:t>Testing</a:t>
            </a:r>
            <a:r>
              <a:rPr lang="sv-SE" dirty="0" smtClean="0"/>
              <a:t>, </a:t>
            </a:r>
            <a:r>
              <a:rPr lang="sv-SE" dirty="0" err="1" smtClean="0"/>
              <a:t>but</a:t>
            </a:r>
            <a:r>
              <a:rPr lang="sv-SE" dirty="0" smtClean="0"/>
              <a:t> </a:t>
            </a:r>
            <a:r>
              <a:rPr lang="sv-SE" dirty="0" err="1" smtClean="0"/>
              <a:t>considered</a:t>
            </a:r>
            <a:r>
              <a:rPr lang="sv-SE" dirty="0" smtClean="0"/>
              <a:t> as a </a:t>
            </a:r>
            <a:r>
              <a:rPr lang="sv-SE" dirty="0" err="1" smtClean="0"/>
              <a:t>permament</a:t>
            </a:r>
            <a:r>
              <a:rPr lang="sv-SE" dirty="0" smtClean="0"/>
              <a:t> </a:t>
            </a:r>
            <a:r>
              <a:rPr lang="sv-SE" dirty="0" err="1" smtClean="0"/>
              <a:t>facility</a:t>
            </a:r>
            <a:endParaRPr lang="sv-SE" dirty="0" smtClean="0"/>
          </a:p>
          <a:p>
            <a:r>
              <a:rPr lang="sv-SE" dirty="0" err="1" smtClean="0"/>
              <a:t>Evaluation</a:t>
            </a:r>
            <a:r>
              <a:rPr lang="sv-SE" dirty="0" smtClean="0"/>
              <a:t> </a:t>
            </a:r>
            <a:r>
              <a:rPr lang="sv-SE" dirty="0" err="1" smtClean="0"/>
              <a:t>important</a:t>
            </a:r>
            <a:r>
              <a:rPr lang="sv-SE" dirty="0" smtClean="0"/>
              <a:t> (</a:t>
            </a:r>
            <a:r>
              <a:rPr lang="sv-SE" dirty="0" err="1" smtClean="0"/>
              <a:t>following</a:t>
            </a:r>
            <a:r>
              <a:rPr lang="sv-SE" dirty="0" smtClean="0"/>
              <a:t> 1, 3, 5 yrs)</a:t>
            </a:r>
            <a:endParaRPr lang="sv-SE" dirty="0"/>
          </a:p>
          <a:p>
            <a:r>
              <a:rPr lang="sv-SE" dirty="0" smtClean="0"/>
              <a:t>300 MSEK </a:t>
            </a:r>
            <a:r>
              <a:rPr lang="sv-SE" dirty="0" err="1" smtClean="0"/>
              <a:t>Sw</a:t>
            </a:r>
            <a:r>
              <a:rPr lang="sv-SE" dirty="0" smtClean="0"/>
              <a:t> Transport </a:t>
            </a:r>
            <a:r>
              <a:rPr lang="sv-SE" dirty="0" err="1" smtClean="0"/>
              <a:t>Adm</a:t>
            </a:r>
            <a:r>
              <a:rPr lang="sv-SE" dirty="0" smtClean="0"/>
              <a:t>/ 300 MSEK private </a:t>
            </a:r>
            <a:r>
              <a:rPr lang="sv-SE" dirty="0" err="1" smtClean="0"/>
              <a:t>actors</a:t>
            </a:r>
            <a:endParaRPr lang="sv-SE" dirty="0" smtClean="0"/>
          </a:p>
          <a:p>
            <a:r>
              <a:rPr lang="sv-SE" dirty="0" smtClean="0"/>
              <a:t>Etc.</a:t>
            </a:r>
          </a:p>
          <a:p>
            <a:endParaRPr lang="sv-SE" dirty="0" smtClean="0"/>
          </a:p>
        </p:txBody>
      </p:sp>
    </p:spTree>
    <p:extLst>
      <p:ext uri="{BB962C8B-B14F-4D97-AF65-F5344CB8AC3E}">
        <p14:creationId xmlns:p14="http://schemas.microsoft.com/office/powerpoint/2010/main" val="269347453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56275" y="1169354"/>
            <a:ext cx="1977571" cy="494423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rgbClr val="000000"/>
              </a:solidFill>
            </a:endParaRPr>
          </a:p>
        </p:txBody>
      </p:sp>
      <p:sp>
        <p:nvSpPr>
          <p:cNvPr id="5" name="Rectangle 4"/>
          <p:cNvSpPr/>
          <p:nvPr/>
        </p:nvSpPr>
        <p:spPr>
          <a:xfrm>
            <a:off x="2701764" y="177975"/>
            <a:ext cx="3778458" cy="49442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chemeClr val="bg1"/>
              </a:solidFill>
            </a:endParaRPr>
          </a:p>
        </p:txBody>
      </p:sp>
      <p:sp>
        <p:nvSpPr>
          <p:cNvPr id="6" name="Rectangle 5"/>
          <p:cNvSpPr/>
          <p:nvPr/>
        </p:nvSpPr>
        <p:spPr>
          <a:xfrm>
            <a:off x="455777" y="1165253"/>
            <a:ext cx="1977571" cy="494423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rgbClr val="000000"/>
              </a:solidFill>
            </a:endParaRPr>
          </a:p>
        </p:txBody>
      </p:sp>
      <p:sp>
        <p:nvSpPr>
          <p:cNvPr id="7" name="Rectangle 6"/>
          <p:cNvSpPr/>
          <p:nvPr/>
        </p:nvSpPr>
        <p:spPr>
          <a:xfrm>
            <a:off x="3269361" y="5061389"/>
            <a:ext cx="653179" cy="366585"/>
          </a:xfrm>
          <a:prstGeom prst="rect">
            <a:avLst/>
          </a:prstGeom>
          <a:solidFill>
            <a:srgbClr val="F4AC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rgbClr val="000000"/>
              </a:solidFill>
            </a:endParaRPr>
          </a:p>
        </p:txBody>
      </p:sp>
      <p:sp>
        <p:nvSpPr>
          <p:cNvPr id="8" name="TextBox 7"/>
          <p:cNvSpPr txBox="1"/>
          <p:nvPr/>
        </p:nvSpPr>
        <p:spPr>
          <a:xfrm>
            <a:off x="3266868" y="5451599"/>
            <a:ext cx="1611897" cy="167738"/>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smtClean="0">
                <a:solidFill>
                  <a:srgbClr val="646464"/>
                </a:solidFill>
                <a:latin typeface="EYInterstate Light" panose="02000506000000020004" pitchFamily="2" charset="0"/>
              </a:rPr>
              <a:t>Connection </a:t>
            </a:r>
            <a:r>
              <a:rPr lang="sv-SE" sz="1000" dirty="0" err="1" smtClean="0">
                <a:solidFill>
                  <a:srgbClr val="646464"/>
                </a:solidFill>
                <a:latin typeface="EYInterstate Light" panose="02000506000000020004" pitchFamily="2" charset="0"/>
              </a:rPr>
              <a:t>point</a:t>
            </a:r>
            <a:r>
              <a:rPr lang="sv-SE" sz="1000" dirty="0" smtClean="0">
                <a:solidFill>
                  <a:srgbClr val="646464"/>
                </a:solidFill>
                <a:latin typeface="EYInterstate Light" panose="02000506000000020004" pitchFamily="2" charset="0"/>
              </a:rPr>
              <a:t> to </a:t>
            </a:r>
            <a:r>
              <a:rPr lang="sv-SE" sz="1000" dirty="0" err="1" smtClean="0">
                <a:solidFill>
                  <a:srgbClr val="646464"/>
                </a:solidFill>
                <a:latin typeface="EYInterstate Light" panose="02000506000000020004" pitchFamily="2" charset="0"/>
              </a:rPr>
              <a:t>grid</a:t>
            </a:r>
            <a:endParaRPr lang="sv-SE" sz="1000" dirty="0" smtClean="0">
              <a:solidFill>
                <a:srgbClr val="646464"/>
              </a:solidFill>
              <a:latin typeface="EYInterstate Light" panose="02000506000000020004" pitchFamily="2" charset="0"/>
            </a:endParaRPr>
          </a:p>
        </p:txBody>
      </p:sp>
      <p:sp>
        <p:nvSpPr>
          <p:cNvPr id="9" name="TextBox 8"/>
          <p:cNvSpPr txBox="1"/>
          <p:nvPr/>
        </p:nvSpPr>
        <p:spPr>
          <a:xfrm>
            <a:off x="1138084" y="3862883"/>
            <a:ext cx="1249786" cy="167738"/>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smtClean="0">
                <a:solidFill>
                  <a:srgbClr val="646464"/>
                </a:solidFill>
                <a:latin typeface="EYInterstate Light" panose="02000506000000020004" pitchFamily="2" charset="0"/>
              </a:rPr>
              <a:t>Regional </a:t>
            </a:r>
            <a:r>
              <a:rPr lang="sv-SE" sz="1000" dirty="0" err="1" smtClean="0">
                <a:solidFill>
                  <a:srgbClr val="646464"/>
                </a:solidFill>
                <a:latin typeface="EYInterstate Light" panose="02000506000000020004" pitchFamily="2" charset="0"/>
              </a:rPr>
              <a:t>grid</a:t>
            </a:r>
            <a:r>
              <a:rPr lang="sv-SE" sz="1000" dirty="0" smtClean="0">
                <a:solidFill>
                  <a:srgbClr val="646464"/>
                </a:solidFill>
                <a:latin typeface="EYInterstate Light" panose="02000506000000020004" pitchFamily="2" charset="0"/>
              </a:rPr>
              <a:t>,  40-130kV</a:t>
            </a:r>
          </a:p>
        </p:txBody>
      </p:sp>
      <p:sp>
        <p:nvSpPr>
          <p:cNvPr id="10" name="TextBox 9"/>
          <p:cNvSpPr txBox="1"/>
          <p:nvPr/>
        </p:nvSpPr>
        <p:spPr>
          <a:xfrm>
            <a:off x="5071943" y="3970702"/>
            <a:ext cx="1271049" cy="506292"/>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smtClean="0">
                <a:solidFill>
                  <a:srgbClr val="646464"/>
                </a:solidFill>
                <a:latin typeface="EYInterstate Light" panose="02000506000000020004" pitchFamily="2" charset="0"/>
              </a:rPr>
              <a:t>Power transfer to </a:t>
            </a:r>
            <a:r>
              <a:rPr lang="sv-SE" sz="1000" dirty="0" err="1" smtClean="0">
                <a:solidFill>
                  <a:srgbClr val="646464"/>
                </a:solidFill>
                <a:latin typeface="EYInterstate Light" panose="02000506000000020004" pitchFamily="2" charset="0"/>
              </a:rPr>
              <a:t>vehicle</a:t>
            </a:r>
            <a:endParaRPr lang="sv-SE" sz="1000" dirty="0" smtClean="0">
              <a:solidFill>
                <a:srgbClr val="646464"/>
              </a:solidFill>
              <a:latin typeface="EYInterstate Light" panose="02000506000000020004" pitchFamily="2" charset="0"/>
            </a:endParaRPr>
          </a:p>
          <a:p>
            <a:pPr>
              <a:lnSpc>
                <a:spcPct val="85000"/>
              </a:lnSpc>
              <a:spcAft>
                <a:spcPts val="600"/>
              </a:spcAft>
              <a:buClr>
                <a:srgbClr val="FFE600"/>
              </a:buClr>
              <a:buSzPct val="70000"/>
            </a:pPr>
            <a:r>
              <a:rPr lang="sv-SE" sz="1000" dirty="0" smtClean="0">
                <a:solidFill>
                  <a:srgbClr val="646464"/>
                </a:solidFill>
                <a:latin typeface="EYInterstate Light" panose="02000506000000020004" pitchFamily="2" charset="0"/>
              </a:rPr>
              <a:t>(over </a:t>
            </a:r>
            <a:r>
              <a:rPr lang="sv-SE" sz="1000" dirty="0" err="1" smtClean="0">
                <a:solidFill>
                  <a:srgbClr val="646464"/>
                </a:solidFill>
                <a:latin typeface="EYInterstate Light" panose="02000506000000020004" pitchFamily="2" charset="0"/>
              </a:rPr>
              <a:t>head</a:t>
            </a:r>
            <a:r>
              <a:rPr lang="sv-SE" sz="1000" dirty="0" smtClean="0">
                <a:solidFill>
                  <a:srgbClr val="646464"/>
                </a:solidFill>
                <a:latin typeface="EYInterstate Light" panose="02000506000000020004" pitchFamily="2" charset="0"/>
              </a:rPr>
              <a:t>, </a:t>
            </a:r>
            <a:r>
              <a:rPr lang="sv-SE" sz="1000" dirty="0" err="1" smtClean="0">
                <a:solidFill>
                  <a:srgbClr val="646464"/>
                </a:solidFill>
                <a:latin typeface="EYInterstate Light" panose="02000506000000020004" pitchFamily="2" charset="0"/>
              </a:rPr>
              <a:t>inductive</a:t>
            </a:r>
            <a:r>
              <a:rPr lang="sv-SE" sz="1000" dirty="0" smtClean="0">
                <a:solidFill>
                  <a:srgbClr val="646464"/>
                </a:solidFill>
                <a:latin typeface="EYInterstate Light" panose="02000506000000020004" pitchFamily="2" charset="0"/>
              </a:rPr>
              <a:t>, </a:t>
            </a:r>
            <a:r>
              <a:rPr lang="sv-SE" sz="1000" dirty="0" err="1" smtClean="0">
                <a:solidFill>
                  <a:srgbClr val="646464"/>
                </a:solidFill>
                <a:latin typeface="EYInterstate Light" panose="02000506000000020004" pitchFamily="2" charset="0"/>
              </a:rPr>
              <a:t>conductive</a:t>
            </a:r>
            <a:r>
              <a:rPr lang="sv-SE" sz="1000" dirty="0" smtClean="0">
                <a:solidFill>
                  <a:srgbClr val="646464"/>
                </a:solidFill>
                <a:latin typeface="EYInterstate Light" panose="02000506000000020004" pitchFamily="2" charset="0"/>
              </a:rPr>
              <a:t> road </a:t>
            </a:r>
            <a:r>
              <a:rPr lang="sv-SE" sz="1000" dirty="0" err="1" smtClean="0">
                <a:solidFill>
                  <a:srgbClr val="646464"/>
                </a:solidFill>
                <a:latin typeface="EYInterstate Light" panose="02000506000000020004" pitchFamily="2" charset="0"/>
              </a:rPr>
              <a:t>surface</a:t>
            </a:r>
            <a:r>
              <a:rPr lang="sv-SE" sz="1000" dirty="0" smtClean="0">
                <a:solidFill>
                  <a:srgbClr val="646464"/>
                </a:solidFill>
                <a:latin typeface="EYInterstate Light" panose="02000506000000020004" pitchFamily="2" charset="0"/>
              </a:rPr>
              <a:t>)</a:t>
            </a:r>
          </a:p>
        </p:txBody>
      </p:sp>
      <p:grpSp>
        <p:nvGrpSpPr>
          <p:cNvPr id="11" name="Group 10"/>
          <p:cNvGrpSpPr/>
          <p:nvPr/>
        </p:nvGrpSpPr>
        <p:grpSpPr>
          <a:xfrm>
            <a:off x="657482" y="1687541"/>
            <a:ext cx="790623" cy="572004"/>
            <a:chOff x="178751" y="4224684"/>
            <a:chExt cx="2380987" cy="1792313"/>
          </a:xfrm>
          <a:solidFill>
            <a:schemeClr val="bg1"/>
          </a:solidFill>
        </p:grpSpPr>
        <p:sp>
          <p:nvSpPr>
            <p:cNvPr id="12" name="Freeform 9"/>
            <p:cNvSpPr>
              <a:spLocks/>
            </p:cNvSpPr>
            <p:nvPr/>
          </p:nvSpPr>
          <p:spPr bwMode="gray">
            <a:xfrm>
              <a:off x="178751" y="4691033"/>
              <a:ext cx="593530" cy="1325964"/>
            </a:xfrm>
            <a:custGeom>
              <a:avLst/>
              <a:gdLst>
                <a:gd name="T0" fmla="*/ 52 w 195"/>
                <a:gd name="T1" fmla="*/ 446 h 446"/>
                <a:gd name="T2" fmla="*/ 71 w 195"/>
                <a:gd name="T3" fmla="*/ 149 h 446"/>
                <a:gd name="T4" fmla="*/ 63 w 195"/>
                <a:gd name="T5" fmla="*/ 134 h 446"/>
                <a:gd name="T6" fmla="*/ 5 w 195"/>
                <a:gd name="T7" fmla="*/ 280 h 446"/>
                <a:gd name="T8" fmla="*/ 0 w 195"/>
                <a:gd name="T9" fmla="*/ 277 h 446"/>
                <a:gd name="T10" fmla="*/ 55 w 195"/>
                <a:gd name="T11" fmla="*/ 126 h 446"/>
                <a:gd name="T12" fmla="*/ 44 w 195"/>
                <a:gd name="T13" fmla="*/ 113 h 446"/>
                <a:gd name="T14" fmla="*/ 45 w 195"/>
                <a:gd name="T15" fmla="*/ 105 h 446"/>
                <a:gd name="T16" fmla="*/ 47 w 195"/>
                <a:gd name="T17" fmla="*/ 102 h 446"/>
                <a:gd name="T18" fmla="*/ 52 w 195"/>
                <a:gd name="T19" fmla="*/ 102 h 446"/>
                <a:gd name="T20" fmla="*/ 28 w 195"/>
                <a:gd name="T21" fmla="*/ 1 h 446"/>
                <a:gd name="T22" fmla="*/ 35 w 195"/>
                <a:gd name="T23" fmla="*/ 0 h 446"/>
                <a:gd name="T24" fmla="*/ 68 w 195"/>
                <a:gd name="T25" fmla="*/ 97 h 446"/>
                <a:gd name="T26" fmla="*/ 76 w 195"/>
                <a:gd name="T27" fmla="*/ 102 h 446"/>
                <a:gd name="T28" fmla="*/ 78 w 195"/>
                <a:gd name="T29" fmla="*/ 105 h 446"/>
                <a:gd name="T30" fmla="*/ 195 w 195"/>
                <a:gd name="T31" fmla="*/ 84 h 446"/>
                <a:gd name="T32" fmla="*/ 195 w 195"/>
                <a:gd name="T33" fmla="*/ 92 h 446"/>
                <a:gd name="T34" fmla="*/ 83 w 195"/>
                <a:gd name="T35" fmla="*/ 116 h 446"/>
                <a:gd name="T36" fmla="*/ 98 w 195"/>
                <a:gd name="T37" fmla="*/ 123 h 446"/>
                <a:gd name="T38" fmla="*/ 103 w 195"/>
                <a:gd name="T39" fmla="*/ 132 h 446"/>
                <a:gd name="T40" fmla="*/ 90 w 195"/>
                <a:gd name="T41" fmla="*/ 147 h 446"/>
                <a:gd name="T42" fmla="*/ 87 w 195"/>
                <a:gd name="T43" fmla="*/ 446 h 446"/>
                <a:gd name="T44" fmla="*/ 52 w 195"/>
                <a:gd name="T45"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 h="446">
                  <a:moveTo>
                    <a:pt x="52" y="446"/>
                  </a:moveTo>
                  <a:lnTo>
                    <a:pt x="71" y="149"/>
                  </a:lnTo>
                  <a:lnTo>
                    <a:pt x="63" y="134"/>
                  </a:lnTo>
                  <a:lnTo>
                    <a:pt x="5" y="280"/>
                  </a:lnTo>
                  <a:lnTo>
                    <a:pt x="0" y="277"/>
                  </a:lnTo>
                  <a:lnTo>
                    <a:pt x="55" y="126"/>
                  </a:lnTo>
                  <a:lnTo>
                    <a:pt x="44" y="113"/>
                  </a:lnTo>
                  <a:lnTo>
                    <a:pt x="45" y="105"/>
                  </a:lnTo>
                  <a:lnTo>
                    <a:pt x="47" y="102"/>
                  </a:lnTo>
                  <a:lnTo>
                    <a:pt x="52" y="102"/>
                  </a:lnTo>
                  <a:lnTo>
                    <a:pt x="28" y="1"/>
                  </a:lnTo>
                  <a:lnTo>
                    <a:pt x="35" y="0"/>
                  </a:lnTo>
                  <a:lnTo>
                    <a:pt x="68" y="97"/>
                  </a:lnTo>
                  <a:lnTo>
                    <a:pt x="76" y="102"/>
                  </a:lnTo>
                  <a:lnTo>
                    <a:pt x="78" y="105"/>
                  </a:lnTo>
                  <a:lnTo>
                    <a:pt x="195" y="84"/>
                  </a:lnTo>
                  <a:lnTo>
                    <a:pt x="195" y="92"/>
                  </a:lnTo>
                  <a:lnTo>
                    <a:pt x="83" y="116"/>
                  </a:lnTo>
                  <a:lnTo>
                    <a:pt x="98" y="123"/>
                  </a:lnTo>
                  <a:lnTo>
                    <a:pt x="103" y="132"/>
                  </a:lnTo>
                  <a:lnTo>
                    <a:pt x="90" y="147"/>
                  </a:lnTo>
                  <a:lnTo>
                    <a:pt x="87" y="446"/>
                  </a:lnTo>
                  <a:lnTo>
                    <a:pt x="52" y="446"/>
                  </a:lnTo>
                  <a:close/>
                </a:path>
              </a:pathLst>
            </a:custGeom>
            <a:grpFill/>
            <a:ln>
              <a:noFill/>
            </a:ln>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dirty="0">
                <a:solidFill>
                  <a:srgbClr val="000000"/>
                </a:solidFill>
              </a:endParaRPr>
            </a:p>
          </p:txBody>
        </p:sp>
        <p:sp>
          <p:nvSpPr>
            <p:cNvPr id="13" name="Freeform 13"/>
            <p:cNvSpPr>
              <a:spLocks/>
            </p:cNvSpPr>
            <p:nvPr/>
          </p:nvSpPr>
          <p:spPr bwMode="gray">
            <a:xfrm>
              <a:off x="1859442" y="4224684"/>
              <a:ext cx="700296" cy="1549900"/>
            </a:xfrm>
            <a:custGeom>
              <a:avLst/>
              <a:gdLst>
                <a:gd name="T0" fmla="*/ 76 w 286"/>
                <a:gd name="T1" fmla="*/ 655 h 655"/>
                <a:gd name="T2" fmla="*/ 104 w 286"/>
                <a:gd name="T3" fmla="*/ 220 h 655"/>
                <a:gd name="T4" fmla="*/ 92 w 286"/>
                <a:gd name="T5" fmla="*/ 198 h 655"/>
                <a:gd name="T6" fmla="*/ 7 w 286"/>
                <a:gd name="T7" fmla="*/ 411 h 655"/>
                <a:gd name="T8" fmla="*/ 0 w 286"/>
                <a:gd name="T9" fmla="*/ 408 h 655"/>
                <a:gd name="T10" fmla="*/ 81 w 286"/>
                <a:gd name="T11" fmla="*/ 186 h 655"/>
                <a:gd name="T12" fmla="*/ 65 w 286"/>
                <a:gd name="T13" fmla="*/ 166 h 655"/>
                <a:gd name="T14" fmla="*/ 66 w 286"/>
                <a:gd name="T15" fmla="*/ 155 h 655"/>
                <a:gd name="T16" fmla="*/ 69 w 286"/>
                <a:gd name="T17" fmla="*/ 150 h 655"/>
                <a:gd name="T18" fmla="*/ 76 w 286"/>
                <a:gd name="T19" fmla="*/ 150 h 655"/>
                <a:gd name="T20" fmla="*/ 42 w 286"/>
                <a:gd name="T21" fmla="*/ 2 h 655"/>
                <a:gd name="T22" fmla="*/ 52 w 286"/>
                <a:gd name="T23" fmla="*/ 0 h 655"/>
                <a:gd name="T24" fmla="*/ 99 w 286"/>
                <a:gd name="T25" fmla="*/ 143 h 655"/>
                <a:gd name="T26" fmla="*/ 111 w 286"/>
                <a:gd name="T27" fmla="*/ 150 h 655"/>
                <a:gd name="T28" fmla="*/ 114 w 286"/>
                <a:gd name="T29" fmla="*/ 155 h 655"/>
                <a:gd name="T30" fmla="*/ 286 w 286"/>
                <a:gd name="T31" fmla="*/ 124 h 655"/>
                <a:gd name="T32" fmla="*/ 286 w 286"/>
                <a:gd name="T33" fmla="*/ 135 h 655"/>
                <a:gd name="T34" fmla="*/ 121 w 286"/>
                <a:gd name="T35" fmla="*/ 171 h 655"/>
                <a:gd name="T36" fmla="*/ 143 w 286"/>
                <a:gd name="T37" fmla="*/ 182 h 655"/>
                <a:gd name="T38" fmla="*/ 151 w 286"/>
                <a:gd name="T39" fmla="*/ 194 h 655"/>
                <a:gd name="T40" fmla="*/ 131 w 286"/>
                <a:gd name="T41" fmla="*/ 216 h 655"/>
                <a:gd name="T42" fmla="*/ 127 w 286"/>
                <a:gd name="T43" fmla="*/ 655 h 655"/>
                <a:gd name="T44" fmla="*/ 76 w 286"/>
                <a:gd name="T45" fmla="*/ 6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 h="655">
                  <a:moveTo>
                    <a:pt x="76" y="655"/>
                  </a:moveTo>
                  <a:lnTo>
                    <a:pt x="104" y="220"/>
                  </a:lnTo>
                  <a:lnTo>
                    <a:pt x="92" y="198"/>
                  </a:lnTo>
                  <a:lnTo>
                    <a:pt x="7" y="411"/>
                  </a:lnTo>
                  <a:lnTo>
                    <a:pt x="0" y="408"/>
                  </a:lnTo>
                  <a:lnTo>
                    <a:pt x="81" y="186"/>
                  </a:lnTo>
                  <a:lnTo>
                    <a:pt x="65" y="166"/>
                  </a:lnTo>
                  <a:lnTo>
                    <a:pt x="66" y="155"/>
                  </a:lnTo>
                  <a:lnTo>
                    <a:pt x="69" y="150"/>
                  </a:lnTo>
                  <a:lnTo>
                    <a:pt x="76" y="150"/>
                  </a:lnTo>
                  <a:lnTo>
                    <a:pt x="42" y="2"/>
                  </a:lnTo>
                  <a:lnTo>
                    <a:pt x="52" y="0"/>
                  </a:lnTo>
                  <a:lnTo>
                    <a:pt x="99" y="143"/>
                  </a:lnTo>
                  <a:lnTo>
                    <a:pt x="111" y="150"/>
                  </a:lnTo>
                  <a:lnTo>
                    <a:pt x="114" y="155"/>
                  </a:lnTo>
                  <a:lnTo>
                    <a:pt x="286" y="124"/>
                  </a:lnTo>
                  <a:lnTo>
                    <a:pt x="286" y="135"/>
                  </a:lnTo>
                  <a:lnTo>
                    <a:pt x="121" y="171"/>
                  </a:lnTo>
                  <a:lnTo>
                    <a:pt x="143" y="182"/>
                  </a:lnTo>
                  <a:lnTo>
                    <a:pt x="151" y="194"/>
                  </a:lnTo>
                  <a:lnTo>
                    <a:pt x="131" y="216"/>
                  </a:lnTo>
                  <a:lnTo>
                    <a:pt x="127" y="655"/>
                  </a:lnTo>
                  <a:lnTo>
                    <a:pt x="76" y="655"/>
                  </a:lnTo>
                  <a:close/>
                </a:path>
              </a:pathLst>
            </a:custGeom>
            <a:grpFill/>
            <a:ln>
              <a:noFill/>
            </a:ln>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dirty="0">
                <a:solidFill>
                  <a:srgbClr val="000000"/>
                </a:solidFill>
              </a:endParaRPr>
            </a:p>
          </p:txBody>
        </p:sp>
        <p:sp>
          <p:nvSpPr>
            <p:cNvPr id="14" name="Freeform 9"/>
            <p:cNvSpPr>
              <a:spLocks/>
            </p:cNvSpPr>
            <p:nvPr/>
          </p:nvSpPr>
          <p:spPr bwMode="gray">
            <a:xfrm>
              <a:off x="1203562" y="4723875"/>
              <a:ext cx="477474" cy="1055352"/>
            </a:xfrm>
            <a:custGeom>
              <a:avLst/>
              <a:gdLst>
                <a:gd name="T0" fmla="*/ 52 w 195"/>
                <a:gd name="T1" fmla="*/ 446 h 446"/>
                <a:gd name="T2" fmla="*/ 71 w 195"/>
                <a:gd name="T3" fmla="*/ 149 h 446"/>
                <a:gd name="T4" fmla="*/ 63 w 195"/>
                <a:gd name="T5" fmla="*/ 134 h 446"/>
                <a:gd name="T6" fmla="*/ 5 w 195"/>
                <a:gd name="T7" fmla="*/ 280 h 446"/>
                <a:gd name="T8" fmla="*/ 0 w 195"/>
                <a:gd name="T9" fmla="*/ 277 h 446"/>
                <a:gd name="T10" fmla="*/ 55 w 195"/>
                <a:gd name="T11" fmla="*/ 126 h 446"/>
                <a:gd name="T12" fmla="*/ 44 w 195"/>
                <a:gd name="T13" fmla="*/ 113 h 446"/>
                <a:gd name="T14" fmla="*/ 45 w 195"/>
                <a:gd name="T15" fmla="*/ 105 h 446"/>
                <a:gd name="T16" fmla="*/ 47 w 195"/>
                <a:gd name="T17" fmla="*/ 102 h 446"/>
                <a:gd name="T18" fmla="*/ 52 w 195"/>
                <a:gd name="T19" fmla="*/ 102 h 446"/>
                <a:gd name="T20" fmla="*/ 28 w 195"/>
                <a:gd name="T21" fmla="*/ 1 h 446"/>
                <a:gd name="T22" fmla="*/ 35 w 195"/>
                <a:gd name="T23" fmla="*/ 0 h 446"/>
                <a:gd name="T24" fmla="*/ 68 w 195"/>
                <a:gd name="T25" fmla="*/ 97 h 446"/>
                <a:gd name="T26" fmla="*/ 76 w 195"/>
                <a:gd name="T27" fmla="*/ 102 h 446"/>
                <a:gd name="T28" fmla="*/ 78 w 195"/>
                <a:gd name="T29" fmla="*/ 105 h 446"/>
                <a:gd name="T30" fmla="*/ 195 w 195"/>
                <a:gd name="T31" fmla="*/ 84 h 446"/>
                <a:gd name="T32" fmla="*/ 195 w 195"/>
                <a:gd name="T33" fmla="*/ 92 h 446"/>
                <a:gd name="T34" fmla="*/ 83 w 195"/>
                <a:gd name="T35" fmla="*/ 116 h 446"/>
                <a:gd name="T36" fmla="*/ 98 w 195"/>
                <a:gd name="T37" fmla="*/ 123 h 446"/>
                <a:gd name="T38" fmla="*/ 103 w 195"/>
                <a:gd name="T39" fmla="*/ 132 h 446"/>
                <a:gd name="T40" fmla="*/ 90 w 195"/>
                <a:gd name="T41" fmla="*/ 147 h 446"/>
                <a:gd name="T42" fmla="*/ 87 w 195"/>
                <a:gd name="T43" fmla="*/ 446 h 446"/>
                <a:gd name="T44" fmla="*/ 52 w 195"/>
                <a:gd name="T45"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 h="446">
                  <a:moveTo>
                    <a:pt x="52" y="446"/>
                  </a:moveTo>
                  <a:lnTo>
                    <a:pt x="71" y="149"/>
                  </a:lnTo>
                  <a:lnTo>
                    <a:pt x="63" y="134"/>
                  </a:lnTo>
                  <a:lnTo>
                    <a:pt x="5" y="280"/>
                  </a:lnTo>
                  <a:lnTo>
                    <a:pt x="0" y="277"/>
                  </a:lnTo>
                  <a:lnTo>
                    <a:pt x="55" y="126"/>
                  </a:lnTo>
                  <a:lnTo>
                    <a:pt x="44" y="113"/>
                  </a:lnTo>
                  <a:lnTo>
                    <a:pt x="45" y="105"/>
                  </a:lnTo>
                  <a:lnTo>
                    <a:pt x="47" y="102"/>
                  </a:lnTo>
                  <a:lnTo>
                    <a:pt x="52" y="102"/>
                  </a:lnTo>
                  <a:lnTo>
                    <a:pt x="28" y="1"/>
                  </a:lnTo>
                  <a:lnTo>
                    <a:pt x="35" y="0"/>
                  </a:lnTo>
                  <a:lnTo>
                    <a:pt x="68" y="97"/>
                  </a:lnTo>
                  <a:lnTo>
                    <a:pt x="76" y="102"/>
                  </a:lnTo>
                  <a:lnTo>
                    <a:pt x="78" y="105"/>
                  </a:lnTo>
                  <a:lnTo>
                    <a:pt x="195" y="84"/>
                  </a:lnTo>
                  <a:lnTo>
                    <a:pt x="195" y="92"/>
                  </a:lnTo>
                  <a:lnTo>
                    <a:pt x="83" y="116"/>
                  </a:lnTo>
                  <a:lnTo>
                    <a:pt x="98" y="123"/>
                  </a:lnTo>
                  <a:lnTo>
                    <a:pt x="103" y="132"/>
                  </a:lnTo>
                  <a:lnTo>
                    <a:pt x="90" y="147"/>
                  </a:lnTo>
                  <a:lnTo>
                    <a:pt x="87" y="446"/>
                  </a:lnTo>
                  <a:lnTo>
                    <a:pt x="52" y="446"/>
                  </a:lnTo>
                  <a:close/>
                </a:path>
              </a:pathLst>
            </a:custGeom>
            <a:grpFill/>
            <a:ln>
              <a:noFill/>
            </a:ln>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dirty="0">
                <a:solidFill>
                  <a:srgbClr val="000000"/>
                </a:solidFill>
              </a:endParaRPr>
            </a:p>
          </p:txBody>
        </p:sp>
        <p:sp>
          <p:nvSpPr>
            <p:cNvPr id="15" name="Freeform 5"/>
            <p:cNvSpPr>
              <a:spLocks/>
            </p:cNvSpPr>
            <p:nvPr/>
          </p:nvSpPr>
          <p:spPr bwMode="gray">
            <a:xfrm>
              <a:off x="679926" y="5035552"/>
              <a:ext cx="337130" cy="741352"/>
            </a:xfrm>
            <a:custGeom>
              <a:avLst/>
              <a:gdLst>
                <a:gd name="T0" fmla="*/ 26 w 98"/>
                <a:gd name="T1" fmla="*/ 223 h 223"/>
                <a:gd name="T2" fmla="*/ 35 w 98"/>
                <a:gd name="T3" fmla="*/ 75 h 223"/>
                <a:gd name="T4" fmla="*/ 32 w 98"/>
                <a:gd name="T5" fmla="*/ 68 h 223"/>
                <a:gd name="T6" fmla="*/ 2 w 98"/>
                <a:gd name="T7" fmla="*/ 140 h 223"/>
                <a:gd name="T8" fmla="*/ 0 w 98"/>
                <a:gd name="T9" fmla="*/ 139 h 223"/>
                <a:gd name="T10" fmla="*/ 28 w 98"/>
                <a:gd name="T11" fmla="*/ 64 h 223"/>
                <a:gd name="T12" fmla="*/ 22 w 98"/>
                <a:gd name="T13" fmla="*/ 57 h 223"/>
                <a:gd name="T14" fmla="*/ 22 w 98"/>
                <a:gd name="T15" fmla="*/ 53 h 223"/>
                <a:gd name="T16" fmla="*/ 24 w 98"/>
                <a:gd name="T17" fmla="*/ 52 h 223"/>
                <a:gd name="T18" fmla="*/ 26 w 98"/>
                <a:gd name="T19" fmla="*/ 52 h 223"/>
                <a:gd name="T20" fmla="*/ 14 w 98"/>
                <a:gd name="T21" fmla="*/ 1 h 223"/>
                <a:gd name="T22" fmla="*/ 18 w 98"/>
                <a:gd name="T23" fmla="*/ 0 h 223"/>
                <a:gd name="T24" fmla="*/ 34 w 98"/>
                <a:gd name="T25" fmla="*/ 49 h 223"/>
                <a:gd name="T26" fmla="*/ 38 w 98"/>
                <a:gd name="T27" fmla="*/ 52 h 223"/>
                <a:gd name="T28" fmla="*/ 39 w 98"/>
                <a:gd name="T29" fmla="*/ 53 h 223"/>
                <a:gd name="T30" fmla="*/ 98 w 98"/>
                <a:gd name="T31" fmla="*/ 43 h 223"/>
                <a:gd name="T32" fmla="*/ 98 w 98"/>
                <a:gd name="T33" fmla="*/ 46 h 223"/>
                <a:gd name="T34" fmla="*/ 41 w 98"/>
                <a:gd name="T35" fmla="*/ 59 h 223"/>
                <a:gd name="T36" fmla="*/ 49 w 98"/>
                <a:gd name="T37" fmla="*/ 62 h 223"/>
                <a:gd name="T38" fmla="*/ 52 w 98"/>
                <a:gd name="T39" fmla="*/ 67 h 223"/>
                <a:gd name="T40" fmla="*/ 45 w 98"/>
                <a:gd name="T41" fmla="*/ 74 h 223"/>
                <a:gd name="T42" fmla="*/ 43 w 98"/>
                <a:gd name="T43" fmla="*/ 223 h 223"/>
                <a:gd name="T44" fmla="*/ 26 w 98"/>
                <a:gd name="T45"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223">
                  <a:moveTo>
                    <a:pt x="26" y="223"/>
                  </a:moveTo>
                  <a:lnTo>
                    <a:pt x="35" y="75"/>
                  </a:lnTo>
                  <a:lnTo>
                    <a:pt x="32" y="68"/>
                  </a:lnTo>
                  <a:lnTo>
                    <a:pt x="2" y="140"/>
                  </a:lnTo>
                  <a:lnTo>
                    <a:pt x="0" y="139"/>
                  </a:lnTo>
                  <a:lnTo>
                    <a:pt x="28" y="64"/>
                  </a:lnTo>
                  <a:lnTo>
                    <a:pt x="22" y="57"/>
                  </a:lnTo>
                  <a:lnTo>
                    <a:pt x="22" y="53"/>
                  </a:lnTo>
                  <a:lnTo>
                    <a:pt x="24" y="52"/>
                  </a:lnTo>
                  <a:lnTo>
                    <a:pt x="26" y="52"/>
                  </a:lnTo>
                  <a:lnTo>
                    <a:pt x="14" y="1"/>
                  </a:lnTo>
                  <a:lnTo>
                    <a:pt x="18" y="0"/>
                  </a:lnTo>
                  <a:lnTo>
                    <a:pt x="34" y="49"/>
                  </a:lnTo>
                  <a:lnTo>
                    <a:pt x="38" y="52"/>
                  </a:lnTo>
                  <a:lnTo>
                    <a:pt x="39" y="53"/>
                  </a:lnTo>
                  <a:lnTo>
                    <a:pt x="98" y="43"/>
                  </a:lnTo>
                  <a:lnTo>
                    <a:pt x="98" y="46"/>
                  </a:lnTo>
                  <a:lnTo>
                    <a:pt x="41" y="59"/>
                  </a:lnTo>
                  <a:lnTo>
                    <a:pt x="49" y="62"/>
                  </a:lnTo>
                  <a:lnTo>
                    <a:pt x="52" y="67"/>
                  </a:lnTo>
                  <a:lnTo>
                    <a:pt x="45" y="74"/>
                  </a:lnTo>
                  <a:lnTo>
                    <a:pt x="43" y="223"/>
                  </a:lnTo>
                  <a:lnTo>
                    <a:pt x="26" y="223"/>
                  </a:lnTo>
                  <a:close/>
                </a:path>
              </a:pathLst>
            </a:custGeom>
            <a:grpFill/>
            <a:ln>
              <a:noFill/>
            </a:ln>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1600" dirty="0">
                <a:solidFill>
                  <a:srgbClr val="000000"/>
                </a:solidFill>
              </a:endParaRPr>
            </a:p>
          </p:txBody>
        </p:sp>
      </p:grpSp>
      <p:grpSp>
        <p:nvGrpSpPr>
          <p:cNvPr id="16" name="Group 15"/>
          <p:cNvGrpSpPr/>
          <p:nvPr/>
        </p:nvGrpSpPr>
        <p:grpSpPr>
          <a:xfrm>
            <a:off x="856919" y="3486305"/>
            <a:ext cx="366092" cy="277042"/>
            <a:chOff x="711277" y="4531812"/>
            <a:chExt cx="582685" cy="594654"/>
          </a:xfrm>
        </p:grpSpPr>
        <p:grpSp>
          <p:nvGrpSpPr>
            <p:cNvPr id="17" name="Group 16"/>
            <p:cNvGrpSpPr/>
            <p:nvPr/>
          </p:nvGrpSpPr>
          <p:grpSpPr>
            <a:xfrm>
              <a:off x="777655" y="4531812"/>
              <a:ext cx="103408" cy="362329"/>
              <a:chOff x="777655" y="4546101"/>
              <a:chExt cx="103408" cy="362329"/>
            </a:xfrm>
          </p:grpSpPr>
          <p:cxnSp>
            <p:nvCxnSpPr>
              <p:cNvPr id="31" name="Straight Connector 30"/>
              <p:cNvCxnSpPr/>
              <p:nvPr/>
            </p:nvCxnSpPr>
            <p:spPr>
              <a:xfrm>
                <a:off x="829359" y="4546101"/>
                <a:ext cx="0" cy="362329"/>
              </a:xfrm>
              <a:prstGeom prst="line">
                <a:avLst/>
              </a:prstGeom>
              <a:ln w="2857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77655" y="463053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77655" y="468768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7655" y="474483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7655" y="480198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946726" y="4531812"/>
              <a:ext cx="103408" cy="362329"/>
              <a:chOff x="777655" y="4546101"/>
              <a:chExt cx="103408" cy="362329"/>
            </a:xfrm>
          </p:grpSpPr>
          <p:cxnSp>
            <p:nvCxnSpPr>
              <p:cNvPr id="26" name="Straight Connector 25"/>
              <p:cNvCxnSpPr/>
              <p:nvPr/>
            </p:nvCxnSpPr>
            <p:spPr>
              <a:xfrm>
                <a:off x="829359" y="4546101"/>
                <a:ext cx="0" cy="362329"/>
              </a:xfrm>
              <a:prstGeom prst="line">
                <a:avLst/>
              </a:prstGeom>
              <a:ln w="2857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77655" y="463053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77655" y="468768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7655" y="474483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7655" y="480198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115796" y="4531812"/>
              <a:ext cx="103408" cy="362329"/>
              <a:chOff x="777655" y="4546101"/>
              <a:chExt cx="103408" cy="362329"/>
            </a:xfrm>
          </p:grpSpPr>
          <p:cxnSp>
            <p:nvCxnSpPr>
              <p:cNvPr id="21" name="Straight Connector 20"/>
              <p:cNvCxnSpPr/>
              <p:nvPr/>
            </p:nvCxnSpPr>
            <p:spPr>
              <a:xfrm>
                <a:off x="829359" y="4546101"/>
                <a:ext cx="0" cy="362329"/>
              </a:xfrm>
              <a:prstGeom prst="line">
                <a:avLst/>
              </a:prstGeom>
              <a:ln w="2857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77655" y="463053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77655" y="468768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77655" y="474483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77655" y="480198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711277" y="4822166"/>
              <a:ext cx="582685" cy="3043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rgbClr val="000000"/>
                </a:solidFill>
              </a:endParaRPr>
            </a:p>
          </p:txBody>
        </p:sp>
      </p:grpSp>
      <p:grpSp>
        <p:nvGrpSpPr>
          <p:cNvPr id="36" name="Group 35"/>
          <p:cNvGrpSpPr/>
          <p:nvPr/>
        </p:nvGrpSpPr>
        <p:grpSpPr>
          <a:xfrm>
            <a:off x="1501459" y="2429803"/>
            <a:ext cx="509056" cy="680309"/>
            <a:chOff x="429695" y="3485778"/>
            <a:chExt cx="1137233" cy="1180079"/>
          </a:xfrm>
        </p:grpSpPr>
        <p:grpSp>
          <p:nvGrpSpPr>
            <p:cNvPr id="37" name="Group 36"/>
            <p:cNvGrpSpPr/>
            <p:nvPr/>
          </p:nvGrpSpPr>
          <p:grpSpPr>
            <a:xfrm>
              <a:off x="457201" y="3523566"/>
              <a:ext cx="378269" cy="744036"/>
              <a:chOff x="457201" y="3523566"/>
              <a:chExt cx="378269" cy="744036"/>
            </a:xfrm>
          </p:grpSpPr>
          <p:cxnSp>
            <p:nvCxnSpPr>
              <p:cNvPr id="47" name="Straight Connector 46"/>
              <p:cNvCxnSpPr/>
              <p:nvPr/>
            </p:nvCxnSpPr>
            <p:spPr>
              <a:xfrm>
                <a:off x="646954" y="3588170"/>
                <a:ext cx="0" cy="679432"/>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201" y="3523566"/>
                <a:ext cx="378269" cy="97090"/>
              </a:xfrm>
              <a:prstGeom prst="line">
                <a:avLst/>
              </a:prstGeom>
              <a:ln w="22225">
                <a:solidFill>
                  <a:schemeClr val="bg1"/>
                </a:solidFill>
                <a:tailEnd type="none"/>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711568" y="3748604"/>
              <a:ext cx="378269" cy="744036"/>
              <a:chOff x="457201" y="3523566"/>
              <a:chExt cx="378269" cy="744036"/>
            </a:xfrm>
          </p:grpSpPr>
          <p:cxnSp>
            <p:nvCxnSpPr>
              <p:cNvPr id="45" name="Straight Connector 44"/>
              <p:cNvCxnSpPr/>
              <p:nvPr/>
            </p:nvCxnSpPr>
            <p:spPr>
              <a:xfrm>
                <a:off x="646954" y="3588170"/>
                <a:ext cx="0" cy="679432"/>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57201" y="3523566"/>
                <a:ext cx="378269" cy="97090"/>
              </a:xfrm>
              <a:prstGeom prst="line">
                <a:avLst/>
              </a:prstGeom>
              <a:ln w="22225">
                <a:solidFill>
                  <a:schemeClr val="bg1"/>
                </a:solidFill>
                <a:tailEnd type="none"/>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1049709" y="3921821"/>
              <a:ext cx="378269" cy="744036"/>
              <a:chOff x="457201" y="3523566"/>
              <a:chExt cx="378269" cy="744036"/>
            </a:xfrm>
          </p:grpSpPr>
          <p:cxnSp>
            <p:nvCxnSpPr>
              <p:cNvPr id="43" name="Straight Connector 42"/>
              <p:cNvCxnSpPr/>
              <p:nvPr/>
            </p:nvCxnSpPr>
            <p:spPr>
              <a:xfrm>
                <a:off x="646954" y="3588170"/>
                <a:ext cx="0" cy="679432"/>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57201" y="3523566"/>
                <a:ext cx="378269" cy="97090"/>
              </a:xfrm>
              <a:prstGeom prst="line">
                <a:avLst/>
              </a:prstGeom>
              <a:ln w="22225">
                <a:solidFill>
                  <a:schemeClr val="bg1"/>
                </a:solidFill>
                <a:tailEnd type="none"/>
              </a:ln>
            </p:spPr>
            <p:style>
              <a:lnRef idx="1">
                <a:schemeClr val="accent1"/>
              </a:lnRef>
              <a:fillRef idx="0">
                <a:schemeClr val="accent1"/>
              </a:fillRef>
              <a:effectRef idx="0">
                <a:schemeClr val="accent1"/>
              </a:effectRef>
              <a:fontRef idx="minor">
                <a:schemeClr val="tx1"/>
              </a:fontRef>
            </p:style>
          </p:cxnSp>
        </p:grpSp>
        <p:sp>
          <p:nvSpPr>
            <p:cNvPr id="40" name="Freeform 39"/>
            <p:cNvSpPr/>
            <p:nvPr/>
          </p:nvSpPr>
          <p:spPr>
            <a:xfrm>
              <a:off x="429695" y="3553217"/>
              <a:ext cx="889000" cy="501649"/>
            </a:xfrm>
            <a:custGeom>
              <a:avLst/>
              <a:gdLst>
                <a:gd name="connsiteX0" fmla="*/ 0 w 889000"/>
                <a:gd name="connsiteY0" fmla="*/ 0 h 501650"/>
                <a:gd name="connsiteX1" fmla="*/ 266700 w 889000"/>
                <a:gd name="connsiteY1" fmla="*/ 222250 h 501650"/>
                <a:gd name="connsiteX2" fmla="*/ 603250 w 889000"/>
                <a:gd name="connsiteY2" fmla="*/ 406400 h 501650"/>
                <a:gd name="connsiteX3" fmla="*/ 889000 w 889000"/>
                <a:gd name="connsiteY3" fmla="*/ 501650 h 501650"/>
              </a:gdLst>
              <a:ahLst/>
              <a:cxnLst>
                <a:cxn ang="0">
                  <a:pos x="connsiteX0" y="connsiteY0"/>
                </a:cxn>
                <a:cxn ang="0">
                  <a:pos x="connsiteX1" y="connsiteY1"/>
                </a:cxn>
                <a:cxn ang="0">
                  <a:pos x="connsiteX2" y="connsiteY2"/>
                </a:cxn>
                <a:cxn ang="0">
                  <a:pos x="connsiteX3" y="connsiteY3"/>
                </a:cxn>
              </a:cxnLst>
              <a:rect l="l" t="t" r="r" b="b"/>
              <a:pathLst>
                <a:path w="889000" h="501650">
                  <a:moveTo>
                    <a:pt x="0" y="0"/>
                  </a:moveTo>
                  <a:cubicBezTo>
                    <a:pt x="83079" y="77258"/>
                    <a:pt x="166158" y="154517"/>
                    <a:pt x="266700" y="222250"/>
                  </a:cubicBezTo>
                  <a:cubicBezTo>
                    <a:pt x="367242" y="289983"/>
                    <a:pt x="499533" y="359833"/>
                    <a:pt x="603250" y="406400"/>
                  </a:cubicBezTo>
                  <a:cubicBezTo>
                    <a:pt x="706967" y="452967"/>
                    <a:pt x="807508" y="474133"/>
                    <a:pt x="889000" y="501650"/>
                  </a:cubicBezTo>
                </a:path>
              </a:pathLst>
            </a:custGeom>
            <a:noFill/>
            <a:ln w="9525">
              <a:solidFill>
                <a:srgbClr val="F4A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646464"/>
                </a:solidFill>
              </a:endParaRPr>
            </a:p>
          </p:txBody>
        </p:sp>
        <p:sp>
          <p:nvSpPr>
            <p:cNvPr id="41" name="Freeform 40"/>
            <p:cNvSpPr/>
            <p:nvPr/>
          </p:nvSpPr>
          <p:spPr>
            <a:xfrm>
              <a:off x="539640" y="3505405"/>
              <a:ext cx="889000" cy="501650"/>
            </a:xfrm>
            <a:custGeom>
              <a:avLst/>
              <a:gdLst>
                <a:gd name="connsiteX0" fmla="*/ 0 w 889000"/>
                <a:gd name="connsiteY0" fmla="*/ 0 h 501650"/>
                <a:gd name="connsiteX1" fmla="*/ 266700 w 889000"/>
                <a:gd name="connsiteY1" fmla="*/ 222250 h 501650"/>
                <a:gd name="connsiteX2" fmla="*/ 603250 w 889000"/>
                <a:gd name="connsiteY2" fmla="*/ 406400 h 501650"/>
                <a:gd name="connsiteX3" fmla="*/ 889000 w 889000"/>
                <a:gd name="connsiteY3" fmla="*/ 501650 h 501650"/>
              </a:gdLst>
              <a:ahLst/>
              <a:cxnLst>
                <a:cxn ang="0">
                  <a:pos x="connsiteX0" y="connsiteY0"/>
                </a:cxn>
                <a:cxn ang="0">
                  <a:pos x="connsiteX1" y="connsiteY1"/>
                </a:cxn>
                <a:cxn ang="0">
                  <a:pos x="connsiteX2" y="connsiteY2"/>
                </a:cxn>
                <a:cxn ang="0">
                  <a:pos x="connsiteX3" y="connsiteY3"/>
                </a:cxn>
              </a:cxnLst>
              <a:rect l="l" t="t" r="r" b="b"/>
              <a:pathLst>
                <a:path w="889000" h="501650">
                  <a:moveTo>
                    <a:pt x="0" y="0"/>
                  </a:moveTo>
                  <a:cubicBezTo>
                    <a:pt x="83079" y="77258"/>
                    <a:pt x="166158" y="154517"/>
                    <a:pt x="266700" y="222250"/>
                  </a:cubicBezTo>
                  <a:cubicBezTo>
                    <a:pt x="367242" y="289983"/>
                    <a:pt x="499533" y="359833"/>
                    <a:pt x="603250" y="406400"/>
                  </a:cubicBezTo>
                  <a:cubicBezTo>
                    <a:pt x="706967" y="452967"/>
                    <a:pt x="807508" y="474133"/>
                    <a:pt x="889000" y="501650"/>
                  </a:cubicBezTo>
                </a:path>
              </a:pathLst>
            </a:custGeom>
            <a:noFill/>
            <a:ln w="9525">
              <a:solidFill>
                <a:srgbClr val="F4A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646464"/>
                </a:solidFill>
              </a:endParaRPr>
            </a:p>
          </p:txBody>
        </p:sp>
        <p:sp>
          <p:nvSpPr>
            <p:cNvPr id="42" name="Freeform 41"/>
            <p:cNvSpPr/>
            <p:nvPr/>
          </p:nvSpPr>
          <p:spPr>
            <a:xfrm>
              <a:off x="677928" y="3485778"/>
              <a:ext cx="889000" cy="501650"/>
            </a:xfrm>
            <a:custGeom>
              <a:avLst/>
              <a:gdLst>
                <a:gd name="connsiteX0" fmla="*/ 0 w 889000"/>
                <a:gd name="connsiteY0" fmla="*/ 0 h 501650"/>
                <a:gd name="connsiteX1" fmla="*/ 266700 w 889000"/>
                <a:gd name="connsiteY1" fmla="*/ 222250 h 501650"/>
                <a:gd name="connsiteX2" fmla="*/ 603250 w 889000"/>
                <a:gd name="connsiteY2" fmla="*/ 406400 h 501650"/>
                <a:gd name="connsiteX3" fmla="*/ 889000 w 889000"/>
                <a:gd name="connsiteY3" fmla="*/ 501650 h 501650"/>
              </a:gdLst>
              <a:ahLst/>
              <a:cxnLst>
                <a:cxn ang="0">
                  <a:pos x="connsiteX0" y="connsiteY0"/>
                </a:cxn>
                <a:cxn ang="0">
                  <a:pos x="connsiteX1" y="connsiteY1"/>
                </a:cxn>
                <a:cxn ang="0">
                  <a:pos x="connsiteX2" y="connsiteY2"/>
                </a:cxn>
                <a:cxn ang="0">
                  <a:pos x="connsiteX3" y="connsiteY3"/>
                </a:cxn>
              </a:cxnLst>
              <a:rect l="l" t="t" r="r" b="b"/>
              <a:pathLst>
                <a:path w="889000" h="501650">
                  <a:moveTo>
                    <a:pt x="0" y="0"/>
                  </a:moveTo>
                  <a:cubicBezTo>
                    <a:pt x="83079" y="77258"/>
                    <a:pt x="166158" y="154517"/>
                    <a:pt x="266700" y="222250"/>
                  </a:cubicBezTo>
                  <a:cubicBezTo>
                    <a:pt x="367242" y="289983"/>
                    <a:pt x="499533" y="359833"/>
                    <a:pt x="603250" y="406400"/>
                  </a:cubicBezTo>
                  <a:cubicBezTo>
                    <a:pt x="706967" y="452967"/>
                    <a:pt x="807508" y="474133"/>
                    <a:pt x="889000" y="501650"/>
                  </a:cubicBezTo>
                </a:path>
              </a:pathLst>
            </a:custGeom>
            <a:noFill/>
            <a:ln w="9525">
              <a:solidFill>
                <a:srgbClr val="F4A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646464"/>
                </a:solidFill>
              </a:endParaRPr>
            </a:p>
          </p:txBody>
        </p:sp>
      </p:grpSp>
      <p:sp>
        <p:nvSpPr>
          <p:cNvPr id="49" name="TextBox 48"/>
          <p:cNvSpPr txBox="1"/>
          <p:nvPr/>
        </p:nvSpPr>
        <p:spPr>
          <a:xfrm>
            <a:off x="516737" y="3292396"/>
            <a:ext cx="1342183" cy="167738"/>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smtClean="0">
                <a:solidFill>
                  <a:srgbClr val="646464"/>
                </a:solidFill>
                <a:latin typeface="EYInterstate Light" panose="02000506000000020004" pitchFamily="2" charset="0"/>
              </a:rPr>
              <a:t>Transformation</a:t>
            </a:r>
          </a:p>
        </p:txBody>
      </p:sp>
      <p:sp>
        <p:nvSpPr>
          <p:cNvPr id="50" name="TextBox 49"/>
          <p:cNvSpPr txBox="1"/>
          <p:nvPr/>
        </p:nvSpPr>
        <p:spPr>
          <a:xfrm>
            <a:off x="1490252" y="2125482"/>
            <a:ext cx="897618" cy="298543"/>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smtClean="0">
                <a:solidFill>
                  <a:srgbClr val="646464"/>
                </a:solidFill>
                <a:latin typeface="EYInterstate Light" panose="02000506000000020004" pitchFamily="2" charset="0"/>
              </a:rPr>
              <a:t>National </a:t>
            </a:r>
            <a:r>
              <a:rPr lang="sv-SE" sz="1000" dirty="0" err="1" smtClean="0">
                <a:solidFill>
                  <a:srgbClr val="646464"/>
                </a:solidFill>
                <a:latin typeface="EYInterstate Light" panose="02000506000000020004" pitchFamily="2" charset="0"/>
              </a:rPr>
              <a:t>grid</a:t>
            </a:r>
            <a:r>
              <a:rPr lang="sv-SE" sz="1000" dirty="0" smtClean="0">
                <a:solidFill>
                  <a:srgbClr val="646464"/>
                </a:solidFill>
                <a:latin typeface="EYInterstate Light" panose="02000506000000020004" pitchFamily="2" charset="0"/>
              </a:rPr>
              <a:t>, 400kV</a:t>
            </a:r>
          </a:p>
        </p:txBody>
      </p:sp>
      <p:cxnSp>
        <p:nvCxnSpPr>
          <p:cNvPr id="51" name="Straight Connector 50"/>
          <p:cNvCxnSpPr>
            <a:stCxn id="7" idx="0"/>
          </p:cNvCxnSpPr>
          <p:nvPr/>
        </p:nvCxnSpPr>
        <p:spPr>
          <a:xfrm flipV="1">
            <a:off x="3595951" y="4261118"/>
            <a:ext cx="5952" cy="800271"/>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10585" y="1617599"/>
            <a:ext cx="1096139" cy="167738"/>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smtClean="0">
                <a:solidFill>
                  <a:srgbClr val="646464"/>
                </a:solidFill>
                <a:latin typeface="EYInterstate Light" panose="02000506000000020004" pitchFamily="2" charset="0"/>
              </a:rPr>
              <a:t>Power generation</a:t>
            </a:r>
          </a:p>
        </p:txBody>
      </p:sp>
      <p:sp>
        <p:nvSpPr>
          <p:cNvPr id="53" name="TextBox 52"/>
          <p:cNvSpPr txBox="1"/>
          <p:nvPr/>
        </p:nvSpPr>
        <p:spPr>
          <a:xfrm>
            <a:off x="539000" y="4451343"/>
            <a:ext cx="870185" cy="167738"/>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smtClean="0">
                <a:solidFill>
                  <a:srgbClr val="646464"/>
                </a:solidFill>
                <a:latin typeface="EYInterstate Light" panose="02000506000000020004" pitchFamily="2" charset="0"/>
              </a:rPr>
              <a:t>Transformation</a:t>
            </a:r>
            <a:endParaRPr lang="sv-SE" sz="1000" dirty="0">
              <a:solidFill>
                <a:srgbClr val="646464"/>
              </a:solidFill>
              <a:latin typeface="EYInterstate Light" panose="02000506000000020004" pitchFamily="2" charset="0"/>
            </a:endParaRPr>
          </a:p>
        </p:txBody>
      </p:sp>
      <p:sp>
        <p:nvSpPr>
          <p:cNvPr id="54" name="TextBox 53"/>
          <p:cNvSpPr txBox="1"/>
          <p:nvPr/>
        </p:nvSpPr>
        <p:spPr>
          <a:xfrm>
            <a:off x="1319842" y="5368364"/>
            <a:ext cx="1113506" cy="167738"/>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err="1" smtClean="0">
                <a:solidFill>
                  <a:srgbClr val="646464"/>
                </a:solidFill>
                <a:latin typeface="EYInterstate Light" panose="02000506000000020004" pitchFamily="2" charset="0"/>
              </a:rPr>
              <a:t>Local</a:t>
            </a:r>
            <a:r>
              <a:rPr lang="sv-SE" sz="1000" dirty="0" smtClean="0">
                <a:solidFill>
                  <a:srgbClr val="646464"/>
                </a:solidFill>
                <a:latin typeface="EYInterstate Light" panose="02000506000000020004" pitchFamily="2" charset="0"/>
              </a:rPr>
              <a:t> </a:t>
            </a:r>
            <a:r>
              <a:rPr lang="sv-SE" sz="1000" dirty="0" err="1" smtClean="0">
                <a:solidFill>
                  <a:srgbClr val="646464"/>
                </a:solidFill>
                <a:latin typeface="EYInterstate Light" panose="02000506000000020004" pitchFamily="2" charset="0"/>
              </a:rPr>
              <a:t>grid</a:t>
            </a:r>
            <a:r>
              <a:rPr lang="sv-SE" sz="1000" dirty="0" smtClean="0">
                <a:solidFill>
                  <a:srgbClr val="646464"/>
                </a:solidFill>
                <a:latin typeface="EYInterstate Light" panose="02000506000000020004" pitchFamily="2" charset="0"/>
              </a:rPr>
              <a:t>, 10-20kV</a:t>
            </a:r>
          </a:p>
        </p:txBody>
      </p:sp>
      <p:grpSp>
        <p:nvGrpSpPr>
          <p:cNvPr id="55" name="Group 54"/>
          <p:cNvGrpSpPr/>
          <p:nvPr/>
        </p:nvGrpSpPr>
        <p:grpSpPr>
          <a:xfrm>
            <a:off x="3048961" y="2972977"/>
            <a:ext cx="2646365" cy="1364265"/>
            <a:chOff x="3573963" y="3260009"/>
            <a:chExt cx="2646365" cy="1364265"/>
          </a:xfrm>
        </p:grpSpPr>
        <p:grpSp>
          <p:nvGrpSpPr>
            <p:cNvPr id="56" name="Group 55"/>
            <p:cNvGrpSpPr/>
            <p:nvPr/>
          </p:nvGrpSpPr>
          <p:grpSpPr>
            <a:xfrm rot="331019">
              <a:off x="3573963" y="3274843"/>
              <a:ext cx="2605821" cy="941050"/>
              <a:chOff x="3468058" y="1706978"/>
              <a:chExt cx="2605821" cy="1059006"/>
            </a:xfrm>
          </p:grpSpPr>
          <p:sp>
            <p:nvSpPr>
              <p:cNvPr id="67" name="Rectangle 66"/>
              <p:cNvSpPr/>
              <p:nvPr/>
            </p:nvSpPr>
            <p:spPr>
              <a:xfrm rot="20015272">
                <a:off x="3468058" y="1855836"/>
                <a:ext cx="2605821" cy="70436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rgbClr val="000000"/>
                  </a:solidFill>
                </a:endParaRPr>
              </a:p>
            </p:txBody>
          </p:sp>
          <p:sp>
            <p:nvSpPr>
              <p:cNvPr id="68" name="Rectangle 67"/>
              <p:cNvSpPr/>
              <p:nvPr/>
            </p:nvSpPr>
            <p:spPr>
              <a:xfrm rot="20015272">
                <a:off x="3725116" y="2696973"/>
                <a:ext cx="301924" cy="6901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rgbClr val="000000"/>
                  </a:solidFill>
                </a:endParaRPr>
              </a:p>
            </p:txBody>
          </p:sp>
          <p:sp>
            <p:nvSpPr>
              <p:cNvPr id="69" name="Rectangle 68"/>
              <p:cNvSpPr/>
              <p:nvPr/>
            </p:nvSpPr>
            <p:spPr>
              <a:xfrm rot="20015272">
                <a:off x="4307554" y="2369748"/>
                <a:ext cx="301924" cy="6901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rgbClr val="000000"/>
                  </a:solidFill>
                </a:endParaRPr>
              </a:p>
            </p:txBody>
          </p:sp>
          <p:sp>
            <p:nvSpPr>
              <p:cNvPr id="70" name="Rectangle 69"/>
              <p:cNvSpPr/>
              <p:nvPr/>
            </p:nvSpPr>
            <p:spPr>
              <a:xfrm rot="20015272">
                <a:off x="4919240" y="2030194"/>
                <a:ext cx="301924" cy="6901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rgbClr val="000000"/>
                  </a:solidFill>
                </a:endParaRPr>
              </a:p>
            </p:txBody>
          </p:sp>
          <p:sp>
            <p:nvSpPr>
              <p:cNvPr id="71" name="Rectangle 70"/>
              <p:cNvSpPr/>
              <p:nvPr/>
            </p:nvSpPr>
            <p:spPr>
              <a:xfrm rot="20015272">
                <a:off x="5486921" y="1706978"/>
                <a:ext cx="301924" cy="6901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rgbClr val="000000"/>
                  </a:solidFill>
                </a:endParaRPr>
              </a:p>
            </p:txBody>
          </p:sp>
        </p:grpSp>
        <p:grpSp>
          <p:nvGrpSpPr>
            <p:cNvPr id="57" name="Group 56"/>
            <p:cNvGrpSpPr/>
            <p:nvPr/>
          </p:nvGrpSpPr>
          <p:grpSpPr>
            <a:xfrm>
              <a:off x="4373309" y="3260009"/>
              <a:ext cx="1154359" cy="624472"/>
              <a:chOff x="4373309" y="3260009"/>
              <a:chExt cx="1154359" cy="624472"/>
            </a:xfrm>
          </p:grpSpPr>
          <p:sp>
            <p:nvSpPr>
              <p:cNvPr id="64" name="Freeform 14"/>
              <p:cNvSpPr>
                <a:spLocks noEditPoints="1"/>
              </p:cNvSpPr>
              <p:nvPr/>
            </p:nvSpPr>
            <p:spPr bwMode="auto">
              <a:xfrm rot="20350853">
                <a:off x="4373309" y="3260009"/>
                <a:ext cx="1154359" cy="624472"/>
              </a:xfrm>
              <a:custGeom>
                <a:avLst/>
                <a:gdLst>
                  <a:gd name="T0" fmla="*/ 351 w 495"/>
                  <a:gd name="T1" fmla="*/ 0 h 226"/>
                  <a:gd name="T2" fmla="*/ 0 w 495"/>
                  <a:gd name="T3" fmla="*/ 0 h 226"/>
                  <a:gd name="T4" fmla="*/ 0 w 495"/>
                  <a:gd name="T5" fmla="*/ 170 h 226"/>
                  <a:gd name="T6" fmla="*/ 351 w 495"/>
                  <a:gd name="T7" fmla="*/ 170 h 226"/>
                  <a:gd name="T8" fmla="*/ 351 w 495"/>
                  <a:gd name="T9" fmla="*/ 0 h 226"/>
                  <a:gd name="T10" fmla="*/ 490 w 495"/>
                  <a:gd name="T11" fmla="*/ 127 h 226"/>
                  <a:gd name="T12" fmla="*/ 479 w 495"/>
                  <a:gd name="T13" fmla="*/ 116 h 226"/>
                  <a:gd name="T14" fmla="*/ 456 w 495"/>
                  <a:gd name="T15" fmla="*/ 101 h 226"/>
                  <a:gd name="T16" fmla="*/ 437 w 495"/>
                  <a:gd name="T17" fmla="*/ 40 h 226"/>
                  <a:gd name="T18" fmla="*/ 432 w 495"/>
                  <a:gd name="T19" fmla="*/ 31 h 226"/>
                  <a:gd name="T20" fmla="*/ 422 w 495"/>
                  <a:gd name="T21" fmla="*/ 29 h 226"/>
                  <a:gd name="T22" fmla="*/ 363 w 495"/>
                  <a:gd name="T23" fmla="*/ 29 h 226"/>
                  <a:gd name="T24" fmla="*/ 363 w 495"/>
                  <a:gd name="T25" fmla="*/ 176 h 226"/>
                  <a:gd name="T26" fmla="*/ 363 w 495"/>
                  <a:gd name="T27" fmla="*/ 182 h 226"/>
                  <a:gd name="T28" fmla="*/ 189 w 495"/>
                  <a:gd name="T29" fmla="*/ 182 h 226"/>
                  <a:gd name="T30" fmla="*/ 191 w 495"/>
                  <a:gd name="T31" fmla="*/ 193 h 226"/>
                  <a:gd name="T32" fmla="*/ 191 w 495"/>
                  <a:gd name="T33" fmla="*/ 195 h 226"/>
                  <a:gd name="T34" fmla="*/ 378 w 495"/>
                  <a:gd name="T35" fmla="*/ 195 h 226"/>
                  <a:gd name="T36" fmla="*/ 378 w 495"/>
                  <a:gd name="T37" fmla="*/ 191 h 226"/>
                  <a:gd name="T38" fmla="*/ 423 w 495"/>
                  <a:gd name="T39" fmla="*/ 146 h 226"/>
                  <a:gd name="T40" fmla="*/ 468 w 495"/>
                  <a:gd name="T41" fmla="*/ 191 h 226"/>
                  <a:gd name="T42" fmla="*/ 468 w 495"/>
                  <a:gd name="T43" fmla="*/ 191 h 226"/>
                  <a:gd name="T44" fmla="*/ 468 w 495"/>
                  <a:gd name="T45" fmla="*/ 195 h 226"/>
                  <a:gd name="T46" fmla="*/ 494 w 495"/>
                  <a:gd name="T47" fmla="*/ 195 h 226"/>
                  <a:gd name="T48" fmla="*/ 494 w 495"/>
                  <a:gd name="T49" fmla="*/ 149 h 226"/>
                  <a:gd name="T50" fmla="*/ 490 w 495"/>
                  <a:gd name="T51" fmla="*/ 127 h 226"/>
                  <a:gd name="T52" fmla="*/ 377 w 495"/>
                  <a:gd name="T53" fmla="*/ 99 h 226"/>
                  <a:gd name="T54" fmla="*/ 377 w 495"/>
                  <a:gd name="T55" fmla="*/ 40 h 226"/>
                  <a:gd name="T56" fmla="*/ 424 w 495"/>
                  <a:gd name="T57" fmla="*/ 40 h 226"/>
                  <a:gd name="T58" fmla="*/ 441 w 495"/>
                  <a:gd name="T59" fmla="*/ 99 h 226"/>
                  <a:gd name="T60" fmla="*/ 377 w 495"/>
                  <a:gd name="T61" fmla="*/ 99 h 226"/>
                  <a:gd name="T62" fmla="*/ 177 w 495"/>
                  <a:gd name="T63" fmla="*/ 182 h 226"/>
                  <a:gd name="T64" fmla="*/ 115 w 495"/>
                  <a:gd name="T65" fmla="*/ 182 h 226"/>
                  <a:gd name="T66" fmla="*/ 113 w 495"/>
                  <a:gd name="T67" fmla="*/ 193 h 226"/>
                  <a:gd name="T68" fmla="*/ 146 w 495"/>
                  <a:gd name="T69" fmla="*/ 226 h 226"/>
                  <a:gd name="T70" fmla="*/ 179 w 495"/>
                  <a:gd name="T71" fmla="*/ 193 h 226"/>
                  <a:gd name="T72" fmla="*/ 179 w 495"/>
                  <a:gd name="T73" fmla="*/ 193 h 226"/>
                  <a:gd name="T74" fmla="*/ 177 w 495"/>
                  <a:gd name="T75" fmla="*/ 182 h 226"/>
                  <a:gd name="T76" fmla="*/ 423 w 495"/>
                  <a:gd name="T77" fmla="*/ 158 h 226"/>
                  <a:gd name="T78" fmla="*/ 390 w 495"/>
                  <a:gd name="T79" fmla="*/ 191 h 226"/>
                  <a:gd name="T80" fmla="*/ 423 w 495"/>
                  <a:gd name="T81" fmla="*/ 224 h 226"/>
                  <a:gd name="T82" fmla="*/ 456 w 495"/>
                  <a:gd name="T83" fmla="*/ 191 h 226"/>
                  <a:gd name="T84" fmla="*/ 423 w 495"/>
                  <a:gd name="T85" fmla="*/ 158 h 226"/>
                  <a:gd name="T86" fmla="*/ 32 w 495"/>
                  <a:gd name="T87" fmla="*/ 182 h 226"/>
                  <a:gd name="T88" fmla="*/ 29 w 495"/>
                  <a:gd name="T89" fmla="*/ 193 h 226"/>
                  <a:gd name="T90" fmla="*/ 62 w 495"/>
                  <a:gd name="T91" fmla="*/ 226 h 226"/>
                  <a:gd name="T92" fmla="*/ 95 w 495"/>
                  <a:gd name="T93" fmla="*/ 193 h 226"/>
                  <a:gd name="T94" fmla="*/ 93 w 495"/>
                  <a:gd name="T95" fmla="*/ 182 h 226"/>
                  <a:gd name="T96" fmla="*/ 32 w 495"/>
                  <a:gd name="T97" fmla="*/ 18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5" h="226">
                    <a:moveTo>
                      <a:pt x="351" y="0"/>
                    </a:moveTo>
                    <a:cubicBezTo>
                      <a:pt x="0" y="0"/>
                      <a:pt x="0" y="0"/>
                      <a:pt x="0" y="0"/>
                    </a:cubicBezTo>
                    <a:cubicBezTo>
                      <a:pt x="0" y="170"/>
                      <a:pt x="0" y="170"/>
                      <a:pt x="0" y="170"/>
                    </a:cubicBezTo>
                    <a:cubicBezTo>
                      <a:pt x="351" y="170"/>
                      <a:pt x="351" y="170"/>
                      <a:pt x="351" y="170"/>
                    </a:cubicBezTo>
                    <a:lnTo>
                      <a:pt x="351" y="0"/>
                    </a:lnTo>
                    <a:close/>
                    <a:moveTo>
                      <a:pt x="490" y="127"/>
                    </a:moveTo>
                    <a:cubicBezTo>
                      <a:pt x="487" y="120"/>
                      <a:pt x="479" y="116"/>
                      <a:pt x="479" y="116"/>
                    </a:cubicBezTo>
                    <a:cubicBezTo>
                      <a:pt x="456" y="101"/>
                      <a:pt x="456" y="101"/>
                      <a:pt x="456" y="101"/>
                    </a:cubicBezTo>
                    <a:cubicBezTo>
                      <a:pt x="437" y="40"/>
                      <a:pt x="437" y="40"/>
                      <a:pt x="437" y="40"/>
                    </a:cubicBezTo>
                    <a:cubicBezTo>
                      <a:pt x="437" y="40"/>
                      <a:pt x="436" y="34"/>
                      <a:pt x="432" y="31"/>
                    </a:cubicBezTo>
                    <a:cubicBezTo>
                      <a:pt x="428" y="28"/>
                      <a:pt x="422" y="29"/>
                      <a:pt x="422" y="29"/>
                    </a:cubicBezTo>
                    <a:cubicBezTo>
                      <a:pt x="363" y="29"/>
                      <a:pt x="363" y="29"/>
                      <a:pt x="363" y="29"/>
                    </a:cubicBezTo>
                    <a:cubicBezTo>
                      <a:pt x="363" y="176"/>
                      <a:pt x="363" y="176"/>
                      <a:pt x="363" y="176"/>
                    </a:cubicBezTo>
                    <a:cubicBezTo>
                      <a:pt x="363" y="182"/>
                      <a:pt x="363" y="182"/>
                      <a:pt x="363" y="182"/>
                    </a:cubicBezTo>
                    <a:cubicBezTo>
                      <a:pt x="189" y="182"/>
                      <a:pt x="189" y="182"/>
                      <a:pt x="189" y="182"/>
                    </a:cubicBezTo>
                    <a:cubicBezTo>
                      <a:pt x="190" y="186"/>
                      <a:pt x="191" y="189"/>
                      <a:pt x="191" y="193"/>
                    </a:cubicBezTo>
                    <a:cubicBezTo>
                      <a:pt x="191" y="194"/>
                      <a:pt x="191" y="194"/>
                      <a:pt x="191" y="195"/>
                    </a:cubicBezTo>
                    <a:cubicBezTo>
                      <a:pt x="378" y="195"/>
                      <a:pt x="378" y="195"/>
                      <a:pt x="378" y="195"/>
                    </a:cubicBezTo>
                    <a:cubicBezTo>
                      <a:pt x="378" y="194"/>
                      <a:pt x="378" y="192"/>
                      <a:pt x="378" y="191"/>
                    </a:cubicBezTo>
                    <a:cubicBezTo>
                      <a:pt x="378" y="166"/>
                      <a:pt x="398" y="146"/>
                      <a:pt x="423" y="146"/>
                    </a:cubicBezTo>
                    <a:cubicBezTo>
                      <a:pt x="448" y="146"/>
                      <a:pt x="468" y="166"/>
                      <a:pt x="468" y="191"/>
                    </a:cubicBezTo>
                    <a:cubicBezTo>
                      <a:pt x="468" y="191"/>
                      <a:pt x="468" y="191"/>
                      <a:pt x="468" y="191"/>
                    </a:cubicBezTo>
                    <a:cubicBezTo>
                      <a:pt x="468" y="192"/>
                      <a:pt x="468" y="194"/>
                      <a:pt x="468" y="195"/>
                    </a:cubicBezTo>
                    <a:cubicBezTo>
                      <a:pt x="494" y="195"/>
                      <a:pt x="494" y="195"/>
                      <a:pt x="494" y="195"/>
                    </a:cubicBezTo>
                    <a:cubicBezTo>
                      <a:pt x="494" y="149"/>
                      <a:pt x="494" y="149"/>
                      <a:pt x="494" y="149"/>
                    </a:cubicBezTo>
                    <a:cubicBezTo>
                      <a:pt x="494" y="149"/>
                      <a:pt x="495" y="137"/>
                      <a:pt x="490" y="127"/>
                    </a:cubicBezTo>
                    <a:close/>
                    <a:moveTo>
                      <a:pt x="377" y="99"/>
                    </a:moveTo>
                    <a:cubicBezTo>
                      <a:pt x="377" y="40"/>
                      <a:pt x="377" y="40"/>
                      <a:pt x="377" y="40"/>
                    </a:cubicBezTo>
                    <a:cubicBezTo>
                      <a:pt x="424" y="40"/>
                      <a:pt x="424" y="40"/>
                      <a:pt x="424" y="40"/>
                    </a:cubicBezTo>
                    <a:cubicBezTo>
                      <a:pt x="441" y="99"/>
                      <a:pt x="441" y="99"/>
                      <a:pt x="441" y="99"/>
                    </a:cubicBezTo>
                    <a:lnTo>
                      <a:pt x="377" y="99"/>
                    </a:lnTo>
                    <a:close/>
                    <a:moveTo>
                      <a:pt x="177" y="182"/>
                    </a:moveTo>
                    <a:cubicBezTo>
                      <a:pt x="115" y="182"/>
                      <a:pt x="115" y="182"/>
                      <a:pt x="115" y="182"/>
                    </a:cubicBezTo>
                    <a:cubicBezTo>
                      <a:pt x="114" y="185"/>
                      <a:pt x="113" y="189"/>
                      <a:pt x="113" y="193"/>
                    </a:cubicBezTo>
                    <a:cubicBezTo>
                      <a:pt x="113" y="211"/>
                      <a:pt x="128" y="226"/>
                      <a:pt x="146" y="226"/>
                    </a:cubicBezTo>
                    <a:cubicBezTo>
                      <a:pt x="164" y="226"/>
                      <a:pt x="179" y="211"/>
                      <a:pt x="179" y="193"/>
                    </a:cubicBezTo>
                    <a:cubicBezTo>
                      <a:pt x="179" y="193"/>
                      <a:pt x="179" y="193"/>
                      <a:pt x="179" y="193"/>
                    </a:cubicBezTo>
                    <a:cubicBezTo>
                      <a:pt x="179" y="189"/>
                      <a:pt x="178" y="185"/>
                      <a:pt x="177" y="182"/>
                    </a:cubicBezTo>
                    <a:close/>
                    <a:moveTo>
                      <a:pt x="423" y="158"/>
                    </a:moveTo>
                    <a:cubicBezTo>
                      <a:pt x="405" y="158"/>
                      <a:pt x="390" y="173"/>
                      <a:pt x="390" y="191"/>
                    </a:cubicBezTo>
                    <a:cubicBezTo>
                      <a:pt x="390" y="209"/>
                      <a:pt x="405" y="224"/>
                      <a:pt x="423" y="224"/>
                    </a:cubicBezTo>
                    <a:cubicBezTo>
                      <a:pt x="441" y="224"/>
                      <a:pt x="456" y="209"/>
                      <a:pt x="456" y="191"/>
                    </a:cubicBezTo>
                    <a:cubicBezTo>
                      <a:pt x="456" y="173"/>
                      <a:pt x="441" y="158"/>
                      <a:pt x="423" y="158"/>
                    </a:cubicBezTo>
                    <a:close/>
                    <a:moveTo>
                      <a:pt x="32" y="182"/>
                    </a:moveTo>
                    <a:cubicBezTo>
                      <a:pt x="30" y="186"/>
                      <a:pt x="29" y="189"/>
                      <a:pt x="29" y="193"/>
                    </a:cubicBezTo>
                    <a:cubicBezTo>
                      <a:pt x="30" y="212"/>
                      <a:pt x="44" y="226"/>
                      <a:pt x="62" y="226"/>
                    </a:cubicBezTo>
                    <a:cubicBezTo>
                      <a:pt x="81" y="226"/>
                      <a:pt x="95" y="212"/>
                      <a:pt x="95" y="193"/>
                    </a:cubicBezTo>
                    <a:cubicBezTo>
                      <a:pt x="95" y="189"/>
                      <a:pt x="95" y="186"/>
                      <a:pt x="93" y="182"/>
                    </a:cubicBezTo>
                    <a:lnTo>
                      <a:pt x="32" y="182"/>
                    </a:lnTo>
                    <a:close/>
                  </a:path>
                </a:pathLst>
              </a:custGeom>
              <a:solidFill>
                <a:srgbClr val="D05353"/>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sv-SE" sz="1600" dirty="0">
                  <a:solidFill>
                    <a:srgbClr val="000000"/>
                  </a:solidFill>
                </a:endParaRPr>
              </a:p>
            </p:txBody>
          </p:sp>
          <p:sp>
            <p:nvSpPr>
              <p:cNvPr id="65" name="Rectangle 64"/>
              <p:cNvSpPr/>
              <p:nvPr/>
            </p:nvSpPr>
            <p:spPr>
              <a:xfrm rot="20350853">
                <a:off x="4609828" y="3646935"/>
                <a:ext cx="362486" cy="84043"/>
              </a:xfrm>
              <a:prstGeom prst="rect">
                <a:avLst/>
              </a:prstGeom>
              <a:solidFill>
                <a:srgbClr val="FACC6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rgbClr val="000000"/>
                  </a:solidFill>
                </a:endParaRPr>
              </a:p>
            </p:txBody>
          </p:sp>
          <p:sp>
            <p:nvSpPr>
              <p:cNvPr id="66" name="Rectangle 65"/>
              <p:cNvSpPr/>
              <p:nvPr/>
            </p:nvSpPr>
            <p:spPr>
              <a:xfrm rot="20350853">
                <a:off x="4927827" y="3298025"/>
                <a:ext cx="59897" cy="128288"/>
              </a:xfrm>
              <a:prstGeom prst="rect">
                <a:avLst/>
              </a:prstGeom>
              <a:solidFill>
                <a:srgbClr val="FACC6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rgbClr val="000000"/>
                  </a:solidFill>
                </a:endParaRPr>
              </a:p>
            </p:txBody>
          </p:sp>
        </p:grpSp>
        <p:grpSp>
          <p:nvGrpSpPr>
            <p:cNvPr id="58" name="Group 57"/>
            <p:cNvGrpSpPr/>
            <p:nvPr/>
          </p:nvGrpSpPr>
          <p:grpSpPr>
            <a:xfrm>
              <a:off x="3754215" y="3757900"/>
              <a:ext cx="2466113" cy="866374"/>
              <a:chOff x="3754215" y="3757900"/>
              <a:chExt cx="2466113" cy="866374"/>
            </a:xfrm>
          </p:grpSpPr>
          <p:cxnSp>
            <p:nvCxnSpPr>
              <p:cNvPr id="59" name="Straight Connector 58"/>
              <p:cNvCxnSpPr/>
              <p:nvPr/>
            </p:nvCxnSpPr>
            <p:spPr>
              <a:xfrm flipV="1">
                <a:off x="3891216" y="3757900"/>
                <a:ext cx="2293336" cy="866374"/>
              </a:xfrm>
              <a:prstGeom prst="line">
                <a:avLst/>
              </a:prstGeom>
              <a:ln w="222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rot="20352921">
                <a:off x="3754215" y="4030467"/>
                <a:ext cx="2466113" cy="6201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rgbClr val="000000"/>
                  </a:solidFill>
                </a:endParaRPr>
              </a:p>
            </p:txBody>
          </p:sp>
          <p:cxnSp>
            <p:nvCxnSpPr>
              <p:cNvPr id="61" name="Straight Connector 60"/>
              <p:cNvCxnSpPr/>
              <p:nvPr/>
            </p:nvCxnSpPr>
            <p:spPr>
              <a:xfrm>
                <a:off x="4146486" y="4406900"/>
                <a:ext cx="44514" cy="121118"/>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930902" y="4104039"/>
                <a:ext cx="44514" cy="121118"/>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715318" y="3801178"/>
                <a:ext cx="44514" cy="121118"/>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grpSp>
      <p:sp>
        <p:nvSpPr>
          <p:cNvPr id="72" name="TextBox 71"/>
          <p:cNvSpPr txBox="1"/>
          <p:nvPr/>
        </p:nvSpPr>
        <p:spPr>
          <a:xfrm>
            <a:off x="3992074" y="4402890"/>
            <a:ext cx="730430" cy="298543"/>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smtClean="0">
                <a:solidFill>
                  <a:srgbClr val="646464"/>
                </a:solidFill>
                <a:latin typeface="EYInterstate Light" panose="02000506000000020004" pitchFamily="2" charset="0"/>
              </a:rPr>
              <a:t>Electric </a:t>
            </a:r>
            <a:r>
              <a:rPr lang="sv-SE" sz="1000" dirty="0" err="1" smtClean="0">
                <a:solidFill>
                  <a:srgbClr val="646464"/>
                </a:solidFill>
                <a:latin typeface="EYInterstate Light" panose="02000506000000020004" pitchFamily="2" charset="0"/>
              </a:rPr>
              <a:t>grid</a:t>
            </a:r>
            <a:r>
              <a:rPr lang="sv-SE" sz="1000" dirty="0" smtClean="0">
                <a:solidFill>
                  <a:srgbClr val="646464"/>
                </a:solidFill>
                <a:latin typeface="EYInterstate Light" panose="02000506000000020004" pitchFamily="2" charset="0"/>
              </a:rPr>
              <a:t> </a:t>
            </a:r>
            <a:r>
              <a:rPr lang="sv-SE" sz="1000" dirty="0" err="1" smtClean="0">
                <a:solidFill>
                  <a:srgbClr val="646464"/>
                </a:solidFill>
                <a:latin typeface="EYInterstate Light" panose="02000506000000020004" pitchFamily="2" charset="0"/>
              </a:rPr>
              <a:t>along</a:t>
            </a:r>
            <a:r>
              <a:rPr lang="sv-SE" sz="1000" dirty="0" smtClean="0">
                <a:solidFill>
                  <a:srgbClr val="646464"/>
                </a:solidFill>
                <a:latin typeface="EYInterstate Light" panose="02000506000000020004" pitchFamily="2" charset="0"/>
              </a:rPr>
              <a:t> the road</a:t>
            </a:r>
          </a:p>
        </p:txBody>
      </p:sp>
      <p:cxnSp>
        <p:nvCxnSpPr>
          <p:cNvPr id="73" name="Straight Connector 72"/>
          <p:cNvCxnSpPr>
            <a:stCxn id="10" idx="0"/>
          </p:cNvCxnSpPr>
          <p:nvPr/>
        </p:nvCxnSpPr>
        <p:spPr>
          <a:xfrm flipH="1" flipV="1">
            <a:off x="5367554" y="3428508"/>
            <a:ext cx="339914" cy="542194"/>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2" idx="0"/>
          </p:cNvCxnSpPr>
          <p:nvPr/>
        </p:nvCxnSpPr>
        <p:spPr>
          <a:xfrm flipH="1" flipV="1">
            <a:off x="4139585" y="4063376"/>
            <a:ext cx="217704" cy="339514"/>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6" idx="0"/>
            <a:endCxn id="76" idx="2"/>
          </p:cNvCxnSpPr>
          <p:nvPr/>
        </p:nvCxnSpPr>
        <p:spPr>
          <a:xfrm flipH="1" flipV="1">
            <a:off x="4159092" y="2553068"/>
            <a:ext cx="250884" cy="462113"/>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583650" y="2385330"/>
            <a:ext cx="1150883" cy="167738"/>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err="1" smtClean="0">
                <a:solidFill>
                  <a:srgbClr val="646464"/>
                </a:solidFill>
                <a:latin typeface="EYInterstate Light" panose="02000506000000020004" pitchFamily="2" charset="0"/>
              </a:rPr>
              <a:t>Utilisation</a:t>
            </a:r>
            <a:r>
              <a:rPr lang="sv-SE" sz="1000" dirty="0" smtClean="0">
                <a:solidFill>
                  <a:srgbClr val="646464"/>
                </a:solidFill>
                <a:latin typeface="EYInterstate Light" panose="02000506000000020004" pitchFamily="2" charset="0"/>
              </a:rPr>
              <a:t> </a:t>
            </a:r>
            <a:r>
              <a:rPr lang="sv-SE" sz="1000" dirty="0" err="1" smtClean="0">
                <a:solidFill>
                  <a:srgbClr val="646464"/>
                </a:solidFill>
                <a:latin typeface="EYInterstate Light" panose="02000506000000020004" pitchFamily="2" charset="0"/>
              </a:rPr>
              <a:t>measurement</a:t>
            </a:r>
            <a:endParaRPr lang="sv-SE" sz="1000" dirty="0" smtClean="0">
              <a:solidFill>
                <a:srgbClr val="646464"/>
              </a:solidFill>
              <a:latin typeface="EYInterstate Light" panose="02000506000000020004" pitchFamily="2" charset="0"/>
            </a:endParaRPr>
          </a:p>
        </p:txBody>
      </p:sp>
      <p:sp>
        <p:nvSpPr>
          <p:cNvPr id="77" name="TextBox 76"/>
          <p:cNvSpPr txBox="1"/>
          <p:nvPr/>
        </p:nvSpPr>
        <p:spPr>
          <a:xfrm>
            <a:off x="2927013" y="3225474"/>
            <a:ext cx="564987" cy="167738"/>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smtClean="0">
                <a:solidFill>
                  <a:srgbClr val="646464"/>
                </a:solidFill>
                <a:latin typeface="EYInterstate Light" panose="02000506000000020004" pitchFamily="2" charset="0"/>
              </a:rPr>
              <a:t>Pick </a:t>
            </a:r>
            <a:r>
              <a:rPr lang="sv-SE" sz="1000" dirty="0" err="1" smtClean="0">
                <a:solidFill>
                  <a:srgbClr val="646464"/>
                </a:solidFill>
                <a:latin typeface="EYInterstate Light" panose="02000506000000020004" pitchFamily="2" charset="0"/>
              </a:rPr>
              <a:t>up</a:t>
            </a:r>
            <a:endParaRPr lang="sv-SE" sz="1000" dirty="0" smtClean="0">
              <a:solidFill>
                <a:srgbClr val="646464"/>
              </a:solidFill>
              <a:latin typeface="EYInterstate Light" panose="02000506000000020004" pitchFamily="2" charset="0"/>
            </a:endParaRPr>
          </a:p>
        </p:txBody>
      </p:sp>
      <p:cxnSp>
        <p:nvCxnSpPr>
          <p:cNvPr id="78" name="Straight Connector 77"/>
          <p:cNvCxnSpPr>
            <a:stCxn id="77" idx="3"/>
            <a:endCxn id="65" idx="1"/>
          </p:cNvCxnSpPr>
          <p:nvPr/>
        </p:nvCxnSpPr>
        <p:spPr>
          <a:xfrm>
            <a:off x="3492000" y="3309343"/>
            <a:ext cx="604660" cy="156999"/>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388913" y="2148997"/>
            <a:ext cx="1035998" cy="167738"/>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smtClean="0">
                <a:solidFill>
                  <a:srgbClr val="646464"/>
                </a:solidFill>
                <a:latin typeface="EYInterstate Light" panose="02000506000000020004" pitchFamily="2" charset="0"/>
              </a:rPr>
              <a:t>Road </a:t>
            </a:r>
            <a:r>
              <a:rPr lang="sv-SE" sz="1000" dirty="0" err="1" smtClean="0">
                <a:solidFill>
                  <a:srgbClr val="646464"/>
                </a:solidFill>
                <a:latin typeface="EYInterstate Light" panose="02000506000000020004" pitchFamily="2" charset="0"/>
              </a:rPr>
              <a:t>infrastructure</a:t>
            </a:r>
            <a:endParaRPr lang="sv-SE" sz="1000" dirty="0" smtClean="0">
              <a:solidFill>
                <a:srgbClr val="646464"/>
              </a:solidFill>
              <a:latin typeface="EYInterstate Light" panose="02000506000000020004" pitchFamily="2" charset="0"/>
            </a:endParaRPr>
          </a:p>
        </p:txBody>
      </p:sp>
      <p:cxnSp>
        <p:nvCxnSpPr>
          <p:cNvPr id="80" name="Straight Connector 79"/>
          <p:cNvCxnSpPr>
            <a:stCxn id="79" idx="2"/>
          </p:cNvCxnSpPr>
          <p:nvPr/>
        </p:nvCxnSpPr>
        <p:spPr>
          <a:xfrm>
            <a:off x="4906912" y="2316735"/>
            <a:ext cx="8165" cy="631802"/>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307161" y="2857058"/>
            <a:ext cx="564987" cy="167738"/>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err="1" smtClean="0">
                <a:solidFill>
                  <a:srgbClr val="646464"/>
                </a:solidFill>
                <a:latin typeface="EYInterstate Light" panose="02000506000000020004" pitchFamily="2" charset="0"/>
              </a:rPr>
              <a:t>Vehicle</a:t>
            </a:r>
            <a:endParaRPr lang="sv-SE" sz="1000" dirty="0" smtClean="0">
              <a:solidFill>
                <a:srgbClr val="646464"/>
              </a:solidFill>
              <a:latin typeface="EYInterstate Light" panose="02000506000000020004" pitchFamily="2" charset="0"/>
            </a:endParaRPr>
          </a:p>
        </p:txBody>
      </p:sp>
      <p:cxnSp>
        <p:nvCxnSpPr>
          <p:cNvPr id="82" name="Straight Connector 81"/>
          <p:cNvCxnSpPr/>
          <p:nvPr/>
        </p:nvCxnSpPr>
        <p:spPr>
          <a:xfrm>
            <a:off x="3621484" y="3004536"/>
            <a:ext cx="343024" cy="111666"/>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637253" y="4462273"/>
            <a:ext cx="529705" cy="167738"/>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smtClean="0">
                <a:solidFill>
                  <a:srgbClr val="646464"/>
                </a:solidFill>
                <a:latin typeface="EYInterstate Light" panose="02000506000000020004" pitchFamily="2" charset="0"/>
              </a:rPr>
              <a:t>Operations</a:t>
            </a:r>
          </a:p>
        </p:txBody>
      </p:sp>
      <p:sp>
        <p:nvSpPr>
          <p:cNvPr id="84" name="TextBox 83"/>
          <p:cNvSpPr txBox="1"/>
          <p:nvPr/>
        </p:nvSpPr>
        <p:spPr>
          <a:xfrm>
            <a:off x="7560071" y="3946752"/>
            <a:ext cx="731713" cy="167738"/>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err="1" smtClean="0">
                <a:solidFill>
                  <a:srgbClr val="646464"/>
                </a:solidFill>
                <a:latin typeface="EYInterstate Light" panose="02000506000000020004" pitchFamily="2" charset="0"/>
              </a:rPr>
              <a:t>Maintenace</a:t>
            </a:r>
            <a:endParaRPr lang="sv-SE" sz="1000" dirty="0" smtClean="0">
              <a:solidFill>
                <a:srgbClr val="646464"/>
              </a:solidFill>
              <a:latin typeface="EYInterstate Light" panose="02000506000000020004" pitchFamily="2" charset="0"/>
            </a:endParaRPr>
          </a:p>
        </p:txBody>
      </p:sp>
      <p:sp>
        <p:nvSpPr>
          <p:cNvPr id="85" name="TextBox 84"/>
          <p:cNvSpPr txBox="1"/>
          <p:nvPr/>
        </p:nvSpPr>
        <p:spPr>
          <a:xfrm>
            <a:off x="7571553" y="5131479"/>
            <a:ext cx="731713" cy="167738"/>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err="1" smtClean="0">
                <a:solidFill>
                  <a:srgbClr val="646464"/>
                </a:solidFill>
                <a:latin typeface="EYInterstate Light" panose="02000506000000020004" pitchFamily="2" charset="0"/>
              </a:rPr>
              <a:t>Financing</a:t>
            </a:r>
            <a:endParaRPr lang="sv-SE" sz="1000" dirty="0" smtClean="0">
              <a:solidFill>
                <a:srgbClr val="646464"/>
              </a:solidFill>
              <a:latin typeface="EYInterstate Light" panose="02000506000000020004" pitchFamily="2" charset="0"/>
            </a:endParaRPr>
          </a:p>
        </p:txBody>
      </p:sp>
      <p:grpSp>
        <p:nvGrpSpPr>
          <p:cNvPr id="86" name="Group 85"/>
          <p:cNvGrpSpPr/>
          <p:nvPr/>
        </p:nvGrpSpPr>
        <p:grpSpPr>
          <a:xfrm>
            <a:off x="7154121" y="4458457"/>
            <a:ext cx="347667" cy="273869"/>
            <a:chOff x="3090610" y="4959239"/>
            <a:chExt cx="504472" cy="392775"/>
          </a:xfrm>
          <a:solidFill>
            <a:schemeClr val="bg1"/>
          </a:solidFill>
        </p:grpSpPr>
        <p:sp>
          <p:nvSpPr>
            <p:cNvPr id="87" name="Freeform 13"/>
            <p:cNvSpPr>
              <a:spLocks noEditPoints="1"/>
            </p:cNvSpPr>
            <p:nvPr/>
          </p:nvSpPr>
          <p:spPr bwMode="auto">
            <a:xfrm>
              <a:off x="3090610" y="4959239"/>
              <a:ext cx="504472" cy="392775"/>
            </a:xfrm>
            <a:custGeom>
              <a:avLst/>
              <a:gdLst>
                <a:gd name="T0" fmla="*/ 0 w 1373"/>
                <a:gd name="T1" fmla="*/ 897 h 1069"/>
                <a:gd name="T2" fmla="*/ 524 w 1373"/>
                <a:gd name="T3" fmla="*/ 973 h 1069"/>
                <a:gd name="T4" fmla="*/ 829 w 1373"/>
                <a:gd name="T5" fmla="*/ 897 h 1069"/>
                <a:gd name="T6" fmla="*/ 1373 w 1373"/>
                <a:gd name="T7" fmla="*/ 0 h 1069"/>
                <a:gd name="T8" fmla="*/ 1289 w 1373"/>
                <a:gd name="T9" fmla="*/ 777 h 1069"/>
                <a:gd name="T10" fmla="*/ 80 w 1373"/>
                <a:gd name="T11" fmla="*/ 80 h 1069"/>
                <a:gd name="T12" fmla="*/ 1289 w 1373"/>
                <a:gd name="T13" fmla="*/ 777 h 1069"/>
                <a:gd name="T14" fmla="*/ 348 w 1373"/>
                <a:gd name="T15" fmla="*/ 401 h 1069"/>
                <a:gd name="T16" fmla="*/ 436 w 1373"/>
                <a:gd name="T17" fmla="*/ 525 h 1069"/>
                <a:gd name="T18" fmla="*/ 504 w 1373"/>
                <a:gd name="T19" fmla="*/ 316 h 1069"/>
                <a:gd name="T20" fmla="*/ 412 w 1373"/>
                <a:gd name="T21" fmla="*/ 441 h 1069"/>
                <a:gd name="T22" fmla="*/ 328 w 1373"/>
                <a:gd name="T23" fmla="*/ 316 h 1069"/>
                <a:gd name="T24" fmla="*/ 248 w 1373"/>
                <a:gd name="T25" fmla="*/ 316 h 1069"/>
                <a:gd name="T26" fmla="*/ 264 w 1373"/>
                <a:gd name="T27" fmla="*/ 525 h 1069"/>
                <a:gd name="T28" fmla="*/ 636 w 1373"/>
                <a:gd name="T29" fmla="*/ 525 h 1069"/>
                <a:gd name="T30" fmla="*/ 720 w 1373"/>
                <a:gd name="T31" fmla="*/ 525 h 1069"/>
                <a:gd name="T32" fmla="*/ 764 w 1373"/>
                <a:gd name="T33" fmla="*/ 521 h 1069"/>
                <a:gd name="T34" fmla="*/ 780 w 1373"/>
                <a:gd name="T35" fmla="*/ 316 h 1069"/>
                <a:gd name="T36" fmla="*/ 700 w 1373"/>
                <a:gd name="T37" fmla="*/ 316 h 1069"/>
                <a:gd name="T38" fmla="*/ 612 w 1373"/>
                <a:gd name="T39" fmla="*/ 441 h 1069"/>
                <a:gd name="T40" fmla="*/ 520 w 1373"/>
                <a:gd name="T41" fmla="*/ 316 h 1069"/>
                <a:gd name="T42" fmla="*/ 636 w 1373"/>
                <a:gd name="T43" fmla="*/ 525 h 1069"/>
                <a:gd name="T44" fmla="*/ 1005 w 1373"/>
                <a:gd name="T45" fmla="*/ 401 h 1069"/>
                <a:gd name="T46" fmla="*/ 1089 w 1373"/>
                <a:gd name="T47" fmla="*/ 525 h 1069"/>
                <a:gd name="T48" fmla="*/ 1161 w 1373"/>
                <a:gd name="T49" fmla="*/ 316 h 1069"/>
                <a:gd name="T50" fmla="*/ 1069 w 1373"/>
                <a:gd name="T51" fmla="*/ 441 h 1069"/>
                <a:gd name="T52" fmla="*/ 985 w 1373"/>
                <a:gd name="T53" fmla="*/ 316 h 1069"/>
                <a:gd name="T54" fmla="*/ 905 w 1373"/>
                <a:gd name="T55" fmla="*/ 316 h 1069"/>
                <a:gd name="T56" fmla="*/ 921 w 1373"/>
                <a:gd name="T57" fmla="*/ 525 h 1069"/>
                <a:gd name="T58" fmla="*/ 452 w 1373"/>
                <a:gd name="T59" fmla="*/ 1069 h 1069"/>
                <a:gd name="T60" fmla="*/ 897 w 1373"/>
                <a:gd name="T61" fmla="*/ 1021 h 1069"/>
                <a:gd name="T62" fmla="*/ 452 w 1373"/>
                <a:gd name="T63" fmla="*/ 1069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3" h="1069">
                  <a:moveTo>
                    <a:pt x="0" y="0"/>
                  </a:moveTo>
                  <a:lnTo>
                    <a:pt x="0" y="897"/>
                  </a:lnTo>
                  <a:lnTo>
                    <a:pt x="524" y="897"/>
                  </a:lnTo>
                  <a:lnTo>
                    <a:pt x="524" y="973"/>
                  </a:lnTo>
                  <a:lnTo>
                    <a:pt x="829" y="973"/>
                  </a:lnTo>
                  <a:lnTo>
                    <a:pt x="829" y="897"/>
                  </a:lnTo>
                  <a:lnTo>
                    <a:pt x="1373" y="897"/>
                  </a:lnTo>
                  <a:lnTo>
                    <a:pt x="1373" y="0"/>
                  </a:lnTo>
                  <a:lnTo>
                    <a:pt x="0" y="0"/>
                  </a:lnTo>
                  <a:close/>
                  <a:moveTo>
                    <a:pt x="1289" y="777"/>
                  </a:moveTo>
                  <a:lnTo>
                    <a:pt x="80" y="777"/>
                  </a:lnTo>
                  <a:lnTo>
                    <a:pt x="80" y="80"/>
                  </a:lnTo>
                  <a:lnTo>
                    <a:pt x="1289" y="80"/>
                  </a:lnTo>
                  <a:lnTo>
                    <a:pt x="1289" y="777"/>
                  </a:lnTo>
                  <a:close/>
                  <a:moveTo>
                    <a:pt x="308" y="525"/>
                  </a:moveTo>
                  <a:lnTo>
                    <a:pt x="348" y="401"/>
                  </a:lnTo>
                  <a:lnTo>
                    <a:pt x="392" y="525"/>
                  </a:lnTo>
                  <a:lnTo>
                    <a:pt x="436" y="525"/>
                  </a:lnTo>
                  <a:lnTo>
                    <a:pt x="436" y="521"/>
                  </a:lnTo>
                  <a:lnTo>
                    <a:pt x="504" y="316"/>
                  </a:lnTo>
                  <a:lnTo>
                    <a:pt x="452" y="316"/>
                  </a:lnTo>
                  <a:lnTo>
                    <a:pt x="412" y="441"/>
                  </a:lnTo>
                  <a:lnTo>
                    <a:pt x="372" y="316"/>
                  </a:lnTo>
                  <a:lnTo>
                    <a:pt x="328" y="316"/>
                  </a:lnTo>
                  <a:lnTo>
                    <a:pt x="288" y="441"/>
                  </a:lnTo>
                  <a:lnTo>
                    <a:pt x="248" y="316"/>
                  </a:lnTo>
                  <a:lnTo>
                    <a:pt x="192" y="316"/>
                  </a:lnTo>
                  <a:lnTo>
                    <a:pt x="264" y="525"/>
                  </a:lnTo>
                  <a:lnTo>
                    <a:pt x="308" y="525"/>
                  </a:lnTo>
                  <a:close/>
                  <a:moveTo>
                    <a:pt x="636" y="525"/>
                  </a:moveTo>
                  <a:lnTo>
                    <a:pt x="676" y="401"/>
                  </a:lnTo>
                  <a:lnTo>
                    <a:pt x="720" y="525"/>
                  </a:lnTo>
                  <a:lnTo>
                    <a:pt x="764" y="525"/>
                  </a:lnTo>
                  <a:lnTo>
                    <a:pt x="764" y="521"/>
                  </a:lnTo>
                  <a:lnTo>
                    <a:pt x="833" y="316"/>
                  </a:lnTo>
                  <a:lnTo>
                    <a:pt x="780" y="316"/>
                  </a:lnTo>
                  <a:lnTo>
                    <a:pt x="740" y="441"/>
                  </a:lnTo>
                  <a:lnTo>
                    <a:pt x="700" y="316"/>
                  </a:lnTo>
                  <a:lnTo>
                    <a:pt x="656" y="316"/>
                  </a:lnTo>
                  <a:lnTo>
                    <a:pt x="612" y="441"/>
                  </a:lnTo>
                  <a:lnTo>
                    <a:pt x="576" y="316"/>
                  </a:lnTo>
                  <a:lnTo>
                    <a:pt x="520" y="316"/>
                  </a:lnTo>
                  <a:lnTo>
                    <a:pt x="592" y="525"/>
                  </a:lnTo>
                  <a:lnTo>
                    <a:pt x="636" y="525"/>
                  </a:lnTo>
                  <a:close/>
                  <a:moveTo>
                    <a:pt x="965" y="525"/>
                  </a:moveTo>
                  <a:lnTo>
                    <a:pt x="1005" y="401"/>
                  </a:lnTo>
                  <a:lnTo>
                    <a:pt x="1045" y="525"/>
                  </a:lnTo>
                  <a:lnTo>
                    <a:pt x="1089" y="525"/>
                  </a:lnTo>
                  <a:lnTo>
                    <a:pt x="1093" y="521"/>
                  </a:lnTo>
                  <a:lnTo>
                    <a:pt x="1161" y="316"/>
                  </a:lnTo>
                  <a:lnTo>
                    <a:pt x="1109" y="316"/>
                  </a:lnTo>
                  <a:lnTo>
                    <a:pt x="1069" y="441"/>
                  </a:lnTo>
                  <a:lnTo>
                    <a:pt x="1029" y="316"/>
                  </a:lnTo>
                  <a:lnTo>
                    <a:pt x="985" y="316"/>
                  </a:lnTo>
                  <a:lnTo>
                    <a:pt x="941" y="441"/>
                  </a:lnTo>
                  <a:lnTo>
                    <a:pt x="905" y="316"/>
                  </a:lnTo>
                  <a:lnTo>
                    <a:pt x="849" y="316"/>
                  </a:lnTo>
                  <a:lnTo>
                    <a:pt x="921" y="525"/>
                  </a:lnTo>
                  <a:lnTo>
                    <a:pt x="965" y="525"/>
                  </a:lnTo>
                  <a:close/>
                  <a:moveTo>
                    <a:pt x="452" y="1069"/>
                  </a:moveTo>
                  <a:lnTo>
                    <a:pt x="897" y="1069"/>
                  </a:lnTo>
                  <a:lnTo>
                    <a:pt x="897" y="1021"/>
                  </a:lnTo>
                  <a:lnTo>
                    <a:pt x="452" y="1021"/>
                  </a:lnTo>
                  <a:lnTo>
                    <a:pt x="452" y="1069"/>
                  </a:lnTo>
                  <a:close/>
                </a:path>
              </a:pathLst>
            </a:custGeom>
            <a:grp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1600">
                <a:solidFill>
                  <a:srgbClr val="000000"/>
                </a:solidFill>
              </a:endParaRPr>
            </a:p>
          </p:txBody>
        </p:sp>
        <p:sp>
          <p:nvSpPr>
            <p:cNvPr id="88" name="Rectangle 87"/>
            <p:cNvSpPr/>
            <p:nvPr/>
          </p:nvSpPr>
          <p:spPr>
            <a:xfrm>
              <a:off x="3148535" y="5046889"/>
              <a:ext cx="388620" cy="137462"/>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rgbClr val="000000"/>
                </a:solidFill>
              </a:endParaRPr>
            </a:p>
          </p:txBody>
        </p:sp>
      </p:grpSp>
      <p:sp>
        <p:nvSpPr>
          <p:cNvPr id="89" name="TextBox 88"/>
          <p:cNvSpPr txBox="1"/>
          <p:nvPr/>
        </p:nvSpPr>
        <p:spPr>
          <a:xfrm>
            <a:off x="7575844" y="5746404"/>
            <a:ext cx="731713" cy="167738"/>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err="1" smtClean="0">
                <a:solidFill>
                  <a:srgbClr val="646464"/>
                </a:solidFill>
                <a:latin typeface="EYInterstate Light" panose="02000506000000020004" pitchFamily="2" charset="0"/>
              </a:rPr>
              <a:t>Ownership</a:t>
            </a:r>
            <a:endParaRPr lang="sv-SE" sz="1000" dirty="0" smtClean="0">
              <a:solidFill>
                <a:srgbClr val="646464"/>
              </a:solidFill>
              <a:latin typeface="EYInterstate Light" panose="02000506000000020004" pitchFamily="2" charset="0"/>
            </a:endParaRPr>
          </a:p>
        </p:txBody>
      </p:sp>
      <p:cxnSp>
        <p:nvCxnSpPr>
          <p:cNvPr id="90" name="Straight Connector 89"/>
          <p:cNvCxnSpPr>
            <a:endCxn id="7" idx="1"/>
          </p:cNvCxnSpPr>
          <p:nvPr/>
        </p:nvCxnSpPr>
        <p:spPr>
          <a:xfrm flipV="1">
            <a:off x="2051523" y="5244682"/>
            <a:ext cx="1217838" cy="443395"/>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4" idx="21"/>
            <a:endCxn id="50" idx="1"/>
          </p:cNvCxnSpPr>
          <p:nvPr/>
        </p:nvCxnSpPr>
        <p:spPr>
          <a:xfrm>
            <a:off x="1068514" y="2183662"/>
            <a:ext cx="421738" cy="9109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49" idx="0"/>
          </p:cNvCxnSpPr>
          <p:nvPr/>
        </p:nvCxnSpPr>
        <p:spPr>
          <a:xfrm flipH="1">
            <a:off x="1187829" y="3108333"/>
            <a:ext cx="676105" cy="184063"/>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20" idx="2"/>
            <a:endCxn id="9" idx="1"/>
          </p:cNvCxnSpPr>
          <p:nvPr/>
        </p:nvCxnSpPr>
        <p:spPr>
          <a:xfrm>
            <a:off x="1039965" y="3763347"/>
            <a:ext cx="98119" cy="183405"/>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endCxn id="53" idx="3"/>
          </p:cNvCxnSpPr>
          <p:nvPr/>
        </p:nvCxnSpPr>
        <p:spPr>
          <a:xfrm flipH="1" flipV="1">
            <a:off x="1409185" y="4535212"/>
            <a:ext cx="304784" cy="33656"/>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endCxn id="54" idx="1"/>
          </p:cNvCxnSpPr>
          <p:nvPr/>
        </p:nvCxnSpPr>
        <p:spPr>
          <a:xfrm>
            <a:off x="1037333" y="5026958"/>
            <a:ext cx="282509" cy="425275"/>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96" name="Freeform 59"/>
          <p:cNvSpPr>
            <a:spLocks noChangeAspect="1" noEditPoints="1"/>
          </p:cNvSpPr>
          <p:nvPr/>
        </p:nvSpPr>
        <p:spPr bwMode="auto">
          <a:xfrm>
            <a:off x="7078894" y="1561894"/>
            <a:ext cx="436861" cy="309491"/>
          </a:xfrm>
          <a:custGeom>
            <a:avLst/>
            <a:gdLst>
              <a:gd name="T0" fmla="*/ 2147483647 w 6108"/>
              <a:gd name="T1" fmla="*/ 2147483647 h 4763"/>
              <a:gd name="T2" fmla="*/ 2147483647 w 6108"/>
              <a:gd name="T3" fmla="*/ 2147483647 h 4763"/>
              <a:gd name="T4" fmla="*/ 2147483647 w 6108"/>
              <a:gd name="T5" fmla="*/ 2147483647 h 4763"/>
              <a:gd name="T6" fmla="*/ 2147483647 w 6108"/>
              <a:gd name="T7" fmla="*/ 2147483647 h 4763"/>
              <a:gd name="T8" fmla="*/ 2147483647 w 6108"/>
              <a:gd name="T9" fmla="*/ 2147483647 h 4763"/>
              <a:gd name="T10" fmla="*/ 2147483647 w 6108"/>
              <a:gd name="T11" fmla="*/ 2147483647 h 4763"/>
              <a:gd name="T12" fmla="*/ 2147483647 w 6108"/>
              <a:gd name="T13" fmla="*/ 2147483647 h 4763"/>
              <a:gd name="T14" fmla="*/ 2147483647 w 6108"/>
              <a:gd name="T15" fmla="*/ 2147483647 h 4763"/>
              <a:gd name="T16" fmla="*/ 2147483647 w 6108"/>
              <a:gd name="T17" fmla="*/ 2147483647 h 4763"/>
              <a:gd name="T18" fmla="*/ 2147483647 w 6108"/>
              <a:gd name="T19" fmla="*/ 2147483647 h 4763"/>
              <a:gd name="T20" fmla="*/ 2147483647 w 6108"/>
              <a:gd name="T21" fmla="*/ 2147483647 h 4763"/>
              <a:gd name="T22" fmla="*/ 2147483647 w 6108"/>
              <a:gd name="T23" fmla="*/ 2147483647 h 4763"/>
              <a:gd name="T24" fmla="*/ 2147483647 w 6108"/>
              <a:gd name="T25" fmla="*/ 2147483647 h 4763"/>
              <a:gd name="T26" fmla="*/ 2147483647 w 6108"/>
              <a:gd name="T27" fmla="*/ 2147483647 h 4763"/>
              <a:gd name="T28" fmla="*/ 2147483647 w 6108"/>
              <a:gd name="T29" fmla="*/ 2147483647 h 4763"/>
              <a:gd name="T30" fmla="*/ 2147483647 w 6108"/>
              <a:gd name="T31" fmla="*/ 2147483647 h 4763"/>
              <a:gd name="T32" fmla="*/ 2147483647 w 6108"/>
              <a:gd name="T33" fmla="*/ 2147483647 h 4763"/>
              <a:gd name="T34" fmla="*/ 2147483647 w 6108"/>
              <a:gd name="T35" fmla="*/ 2147483647 h 4763"/>
              <a:gd name="T36" fmla="*/ 2147483647 w 6108"/>
              <a:gd name="T37" fmla="*/ 2147483647 h 4763"/>
              <a:gd name="T38" fmla="*/ 2147483647 w 6108"/>
              <a:gd name="T39" fmla="*/ 2147483647 h 4763"/>
              <a:gd name="T40" fmla="*/ 2147483647 w 6108"/>
              <a:gd name="T41" fmla="*/ 2147483647 h 4763"/>
              <a:gd name="T42" fmla="*/ 2147483647 w 6108"/>
              <a:gd name="T43" fmla="*/ 2147483647 h 4763"/>
              <a:gd name="T44" fmla="*/ 2147483647 w 6108"/>
              <a:gd name="T45" fmla="*/ 2147483647 h 4763"/>
              <a:gd name="T46" fmla="*/ 2147483647 w 6108"/>
              <a:gd name="T47" fmla="*/ 2147483647 h 4763"/>
              <a:gd name="T48" fmla="*/ 2147483647 w 6108"/>
              <a:gd name="T49" fmla="*/ 2147483647 h 4763"/>
              <a:gd name="T50" fmla="*/ 2147483647 w 6108"/>
              <a:gd name="T51" fmla="*/ 2147483647 h 4763"/>
              <a:gd name="T52" fmla="*/ 2147483647 w 6108"/>
              <a:gd name="T53" fmla="*/ 2147483647 h 4763"/>
              <a:gd name="T54" fmla="*/ 2147483647 w 6108"/>
              <a:gd name="T55" fmla="*/ 2147483647 h 4763"/>
              <a:gd name="T56" fmla="*/ 2147483647 w 6108"/>
              <a:gd name="T57" fmla="*/ 2147483647 h 4763"/>
              <a:gd name="T58" fmla="*/ 2147483647 w 6108"/>
              <a:gd name="T59" fmla="*/ 2147483647 h 4763"/>
              <a:gd name="T60" fmla="*/ 2147483647 w 6108"/>
              <a:gd name="T61" fmla="*/ 2147483647 h 4763"/>
              <a:gd name="T62" fmla="*/ 2147483647 w 6108"/>
              <a:gd name="T63" fmla="*/ 2147483647 h 4763"/>
              <a:gd name="T64" fmla="*/ 2147483647 w 6108"/>
              <a:gd name="T65" fmla="*/ 2147483647 h 4763"/>
              <a:gd name="T66" fmla="*/ 2147483647 w 6108"/>
              <a:gd name="T67" fmla="*/ 2147483647 h 4763"/>
              <a:gd name="T68" fmla="*/ 2147483647 w 6108"/>
              <a:gd name="T69" fmla="*/ 2147483647 h 4763"/>
              <a:gd name="T70" fmla="*/ 2147483647 w 6108"/>
              <a:gd name="T71" fmla="*/ 2147483647 h 4763"/>
              <a:gd name="T72" fmla="*/ 2147483647 w 6108"/>
              <a:gd name="T73" fmla="*/ 2147483647 h 4763"/>
              <a:gd name="T74" fmla="*/ 2147483647 w 6108"/>
              <a:gd name="T75" fmla="*/ 2147483647 h 4763"/>
              <a:gd name="T76" fmla="*/ 2147483647 w 6108"/>
              <a:gd name="T77" fmla="*/ 2147483647 h 4763"/>
              <a:gd name="T78" fmla="*/ 2147483647 w 6108"/>
              <a:gd name="T79" fmla="*/ 2147483647 h 4763"/>
              <a:gd name="T80" fmla="*/ 2147483647 w 6108"/>
              <a:gd name="T81" fmla="*/ 2147483647 h 4763"/>
              <a:gd name="T82" fmla="*/ 2147483647 w 6108"/>
              <a:gd name="T83" fmla="*/ 2147483647 h 4763"/>
              <a:gd name="T84" fmla="*/ 2147483647 w 6108"/>
              <a:gd name="T85" fmla="*/ 2147483647 h 4763"/>
              <a:gd name="T86" fmla="*/ 2147483647 w 6108"/>
              <a:gd name="T87" fmla="*/ 2147483647 h 4763"/>
              <a:gd name="T88" fmla="*/ 2147483647 w 6108"/>
              <a:gd name="T89" fmla="*/ 2147483647 h 4763"/>
              <a:gd name="T90" fmla="*/ 2147483647 w 6108"/>
              <a:gd name="T91" fmla="*/ 2147483647 h 4763"/>
              <a:gd name="T92" fmla="*/ 2147483647 w 6108"/>
              <a:gd name="T93" fmla="*/ 2147483647 h 4763"/>
              <a:gd name="T94" fmla="*/ 2147483647 w 6108"/>
              <a:gd name="T95" fmla="*/ 2147483647 h 4763"/>
              <a:gd name="T96" fmla="*/ 0 w 6108"/>
              <a:gd name="T97" fmla="*/ 2147483647 h 4763"/>
              <a:gd name="T98" fmla="*/ 2147483647 w 6108"/>
              <a:gd name="T99" fmla="*/ 2147483647 h 4763"/>
              <a:gd name="T100" fmla="*/ 2147483647 w 6108"/>
              <a:gd name="T101" fmla="*/ 2147483647 h 4763"/>
              <a:gd name="T102" fmla="*/ 2147483647 w 6108"/>
              <a:gd name="T103" fmla="*/ 2147483647 h 4763"/>
              <a:gd name="T104" fmla="*/ 2147483647 w 6108"/>
              <a:gd name="T105" fmla="*/ 2147483647 h 4763"/>
              <a:gd name="T106" fmla="*/ 2147483647 w 6108"/>
              <a:gd name="T107" fmla="*/ 2147483647 h 4763"/>
              <a:gd name="T108" fmla="*/ 2147483647 w 6108"/>
              <a:gd name="T109" fmla="*/ 2147483647 h 4763"/>
              <a:gd name="T110" fmla="*/ 2147483647 w 6108"/>
              <a:gd name="T111" fmla="*/ 2147483647 h 4763"/>
              <a:gd name="T112" fmla="*/ 2147483647 w 6108"/>
              <a:gd name="T113" fmla="*/ 2147483647 h 4763"/>
              <a:gd name="T114" fmla="*/ 2147483647 w 6108"/>
              <a:gd name="T115" fmla="*/ 2147483647 h 4763"/>
              <a:gd name="T116" fmla="*/ 2147483647 w 6108"/>
              <a:gd name="T117" fmla="*/ 2147483647 h 4763"/>
              <a:gd name="T118" fmla="*/ 2147483647 w 6108"/>
              <a:gd name="T119" fmla="*/ 2147483647 h 4763"/>
              <a:gd name="T120" fmla="*/ 2147483647 w 6108"/>
              <a:gd name="T121" fmla="*/ 2147483647 h 4763"/>
              <a:gd name="T122" fmla="*/ 2147483647 w 6108"/>
              <a:gd name="T123" fmla="*/ 2147483647 h 4763"/>
              <a:gd name="T124" fmla="*/ 2147483647 w 6108"/>
              <a:gd name="T125" fmla="*/ 2147483647 h 4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8"/>
              <a:gd name="T190" fmla="*/ 0 h 4763"/>
              <a:gd name="T191" fmla="*/ 6108 w 6108"/>
              <a:gd name="T192" fmla="*/ 4763 h 47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8" h="4763">
                <a:moveTo>
                  <a:pt x="5345" y="3296"/>
                </a:moveTo>
                <a:lnTo>
                  <a:pt x="5345" y="3296"/>
                </a:lnTo>
                <a:lnTo>
                  <a:pt x="5298" y="3312"/>
                </a:lnTo>
                <a:lnTo>
                  <a:pt x="5246" y="3326"/>
                </a:lnTo>
                <a:lnTo>
                  <a:pt x="5195" y="3340"/>
                </a:lnTo>
                <a:lnTo>
                  <a:pt x="5140" y="3352"/>
                </a:lnTo>
                <a:lnTo>
                  <a:pt x="5083" y="3363"/>
                </a:lnTo>
                <a:lnTo>
                  <a:pt x="5026" y="3372"/>
                </a:lnTo>
                <a:lnTo>
                  <a:pt x="4966" y="3381"/>
                </a:lnTo>
                <a:lnTo>
                  <a:pt x="4905" y="3388"/>
                </a:lnTo>
                <a:lnTo>
                  <a:pt x="4844" y="3393"/>
                </a:lnTo>
                <a:lnTo>
                  <a:pt x="4782" y="3399"/>
                </a:lnTo>
                <a:lnTo>
                  <a:pt x="4720" y="3402"/>
                </a:lnTo>
                <a:lnTo>
                  <a:pt x="4657" y="3404"/>
                </a:lnTo>
                <a:lnTo>
                  <a:pt x="4595" y="3405"/>
                </a:lnTo>
                <a:lnTo>
                  <a:pt x="4531" y="3405"/>
                </a:lnTo>
                <a:lnTo>
                  <a:pt x="4468" y="3404"/>
                </a:lnTo>
                <a:lnTo>
                  <a:pt x="4404" y="3401"/>
                </a:lnTo>
                <a:lnTo>
                  <a:pt x="4344" y="3398"/>
                </a:lnTo>
                <a:lnTo>
                  <a:pt x="4281" y="3393"/>
                </a:lnTo>
                <a:lnTo>
                  <a:pt x="4220" y="3387"/>
                </a:lnTo>
                <a:lnTo>
                  <a:pt x="4161" y="3379"/>
                </a:lnTo>
                <a:lnTo>
                  <a:pt x="4103" y="3372"/>
                </a:lnTo>
                <a:lnTo>
                  <a:pt x="4047" y="3363"/>
                </a:lnTo>
                <a:lnTo>
                  <a:pt x="3990" y="3352"/>
                </a:lnTo>
                <a:lnTo>
                  <a:pt x="3937" y="3341"/>
                </a:lnTo>
                <a:lnTo>
                  <a:pt x="3885" y="3328"/>
                </a:lnTo>
                <a:lnTo>
                  <a:pt x="3837" y="3314"/>
                </a:lnTo>
                <a:lnTo>
                  <a:pt x="3789" y="3300"/>
                </a:lnTo>
                <a:lnTo>
                  <a:pt x="3745" y="3283"/>
                </a:lnTo>
                <a:lnTo>
                  <a:pt x="3704" y="3267"/>
                </a:lnTo>
                <a:lnTo>
                  <a:pt x="3664" y="3250"/>
                </a:lnTo>
                <a:lnTo>
                  <a:pt x="3629" y="3230"/>
                </a:lnTo>
                <a:lnTo>
                  <a:pt x="3598" y="3210"/>
                </a:lnTo>
                <a:lnTo>
                  <a:pt x="3179" y="3396"/>
                </a:lnTo>
                <a:lnTo>
                  <a:pt x="3145" y="3387"/>
                </a:lnTo>
                <a:lnTo>
                  <a:pt x="3112" y="3376"/>
                </a:lnTo>
                <a:lnTo>
                  <a:pt x="3078" y="3364"/>
                </a:lnTo>
                <a:lnTo>
                  <a:pt x="3045" y="3350"/>
                </a:lnTo>
                <a:lnTo>
                  <a:pt x="3013" y="3337"/>
                </a:lnTo>
                <a:lnTo>
                  <a:pt x="2982" y="3320"/>
                </a:lnTo>
                <a:lnTo>
                  <a:pt x="2952" y="3305"/>
                </a:lnTo>
                <a:lnTo>
                  <a:pt x="2926" y="3288"/>
                </a:lnTo>
                <a:lnTo>
                  <a:pt x="2902" y="3271"/>
                </a:lnTo>
                <a:lnTo>
                  <a:pt x="2880" y="3253"/>
                </a:lnTo>
                <a:lnTo>
                  <a:pt x="2862" y="3236"/>
                </a:lnTo>
                <a:lnTo>
                  <a:pt x="2848" y="3218"/>
                </a:lnTo>
                <a:lnTo>
                  <a:pt x="2842" y="3209"/>
                </a:lnTo>
                <a:lnTo>
                  <a:pt x="2838" y="3201"/>
                </a:lnTo>
                <a:lnTo>
                  <a:pt x="2835" y="3192"/>
                </a:lnTo>
                <a:lnTo>
                  <a:pt x="2833" y="3183"/>
                </a:lnTo>
                <a:lnTo>
                  <a:pt x="2832" y="3175"/>
                </a:lnTo>
                <a:lnTo>
                  <a:pt x="2832" y="3168"/>
                </a:lnTo>
                <a:lnTo>
                  <a:pt x="2835" y="3159"/>
                </a:lnTo>
                <a:lnTo>
                  <a:pt x="2838" y="3151"/>
                </a:lnTo>
                <a:lnTo>
                  <a:pt x="2844" y="3139"/>
                </a:lnTo>
                <a:lnTo>
                  <a:pt x="2852" y="3127"/>
                </a:lnTo>
                <a:lnTo>
                  <a:pt x="2862" y="3116"/>
                </a:lnTo>
                <a:lnTo>
                  <a:pt x="2873" y="3104"/>
                </a:lnTo>
                <a:lnTo>
                  <a:pt x="2897" y="3081"/>
                </a:lnTo>
                <a:lnTo>
                  <a:pt x="2928" y="3058"/>
                </a:lnTo>
                <a:lnTo>
                  <a:pt x="2961" y="3035"/>
                </a:lnTo>
                <a:lnTo>
                  <a:pt x="2999" y="3014"/>
                </a:lnTo>
                <a:lnTo>
                  <a:pt x="3040" y="2994"/>
                </a:lnTo>
                <a:lnTo>
                  <a:pt x="3083" y="2974"/>
                </a:lnTo>
                <a:lnTo>
                  <a:pt x="3129" y="2955"/>
                </a:lnTo>
                <a:lnTo>
                  <a:pt x="3177" y="2938"/>
                </a:lnTo>
                <a:lnTo>
                  <a:pt x="3226" y="2921"/>
                </a:lnTo>
                <a:lnTo>
                  <a:pt x="3276" y="2906"/>
                </a:lnTo>
                <a:lnTo>
                  <a:pt x="3328" y="2892"/>
                </a:lnTo>
                <a:lnTo>
                  <a:pt x="3378" y="2880"/>
                </a:lnTo>
                <a:lnTo>
                  <a:pt x="3429" y="2871"/>
                </a:lnTo>
                <a:lnTo>
                  <a:pt x="3479" y="2862"/>
                </a:lnTo>
                <a:lnTo>
                  <a:pt x="3479" y="2799"/>
                </a:lnTo>
                <a:lnTo>
                  <a:pt x="3392" y="2816"/>
                </a:lnTo>
                <a:lnTo>
                  <a:pt x="3308" y="2836"/>
                </a:lnTo>
                <a:lnTo>
                  <a:pt x="3267" y="2848"/>
                </a:lnTo>
                <a:lnTo>
                  <a:pt x="3228" y="2859"/>
                </a:lnTo>
                <a:lnTo>
                  <a:pt x="3189" y="2872"/>
                </a:lnTo>
                <a:lnTo>
                  <a:pt x="3151" y="2885"/>
                </a:lnTo>
                <a:lnTo>
                  <a:pt x="3115" y="2900"/>
                </a:lnTo>
                <a:lnTo>
                  <a:pt x="3078" y="2914"/>
                </a:lnTo>
                <a:lnTo>
                  <a:pt x="3045" y="2929"/>
                </a:lnTo>
                <a:lnTo>
                  <a:pt x="3011" y="2945"/>
                </a:lnTo>
                <a:lnTo>
                  <a:pt x="2979" y="2962"/>
                </a:lnTo>
                <a:lnTo>
                  <a:pt x="2949" y="2980"/>
                </a:lnTo>
                <a:lnTo>
                  <a:pt x="2920" y="2999"/>
                </a:lnTo>
                <a:lnTo>
                  <a:pt x="2894" y="3019"/>
                </a:lnTo>
                <a:lnTo>
                  <a:pt x="2870" y="3038"/>
                </a:lnTo>
                <a:lnTo>
                  <a:pt x="2850" y="3057"/>
                </a:lnTo>
                <a:lnTo>
                  <a:pt x="2832" y="3075"/>
                </a:lnTo>
                <a:lnTo>
                  <a:pt x="2817" y="3093"/>
                </a:lnTo>
                <a:lnTo>
                  <a:pt x="2803" y="3111"/>
                </a:lnTo>
                <a:lnTo>
                  <a:pt x="2792" y="3130"/>
                </a:lnTo>
                <a:lnTo>
                  <a:pt x="2785" y="3146"/>
                </a:lnTo>
                <a:lnTo>
                  <a:pt x="2778" y="3165"/>
                </a:lnTo>
                <a:lnTo>
                  <a:pt x="2775" y="3181"/>
                </a:lnTo>
                <a:lnTo>
                  <a:pt x="2774" y="3198"/>
                </a:lnTo>
                <a:lnTo>
                  <a:pt x="2775" y="3215"/>
                </a:lnTo>
                <a:lnTo>
                  <a:pt x="2777" y="3230"/>
                </a:lnTo>
                <a:lnTo>
                  <a:pt x="2783" y="3245"/>
                </a:lnTo>
                <a:lnTo>
                  <a:pt x="2789" y="3259"/>
                </a:lnTo>
                <a:lnTo>
                  <a:pt x="2798" y="3273"/>
                </a:lnTo>
                <a:lnTo>
                  <a:pt x="2807" y="3286"/>
                </a:lnTo>
                <a:lnTo>
                  <a:pt x="2824" y="3303"/>
                </a:lnTo>
                <a:lnTo>
                  <a:pt x="2844" y="3320"/>
                </a:lnTo>
                <a:lnTo>
                  <a:pt x="2868" y="3337"/>
                </a:lnTo>
                <a:lnTo>
                  <a:pt x="2897" y="3355"/>
                </a:lnTo>
                <a:lnTo>
                  <a:pt x="2929" y="3373"/>
                </a:lnTo>
                <a:lnTo>
                  <a:pt x="2964" y="3390"/>
                </a:lnTo>
                <a:lnTo>
                  <a:pt x="3002" y="3408"/>
                </a:lnTo>
                <a:lnTo>
                  <a:pt x="3045" y="3426"/>
                </a:lnTo>
                <a:lnTo>
                  <a:pt x="3091" y="3443"/>
                </a:lnTo>
                <a:lnTo>
                  <a:pt x="3139" y="3460"/>
                </a:lnTo>
                <a:lnTo>
                  <a:pt x="3191" y="3477"/>
                </a:lnTo>
                <a:lnTo>
                  <a:pt x="3244" y="3492"/>
                </a:lnTo>
                <a:lnTo>
                  <a:pt x="3302" y="3507"/>
                </a:lnTo>
                <a:lnTo>
                  <a:pt x="3363" y="3522"/>
                </a:lnTo>
                <a:lnTo>
                  <a:pt x="3425" y="3536"/>
                </a:lnTo>
                <a:lnTo>
                  <a:pt x="3491" y="3548"/>
                </a:lnTo>
                <a:lnTo>
                  <a:pt x="3564" y="3560"/>
                </a:lnTo>
                <a:lnTo>
                  <a:pt x="3639" y="3571"/>
                </a:lnTo>
                <a:lnTo>
                  <a:pt x="3712" y="3579"/>
                </a:lnTo>
                <a:lnTo>
                  <a:pt x="3785" y="3585"/>
                </a:lnTo>
                <a:lnTo>
                  <a:pt x="3858" y="3589"/>
                </a:lnTo>
                <a:lnTo>
                  <a:pt x="3931" y="3592"/>
                </a:lnTo>
                <a:lnTo>
                  <a:pt x="4004" y="3594"/>
                </a:lnTo>
                <a:lnTo>
                  <a:pt x="4076" y="3594"/>
                </a:lnTo>
                <a:lnTo>
                  <a:pt x="4147" y="3592"/>
                </a:lnTo>
                <a:lnTo>
                  <a:pt x="4219" y="3589"/>
                </a:lnTo>
                <a:lnTo>
                  <a:pt x="4289" y="3585"/>
                </a:lnTo>
                <a:lnTo>
                  <a:pt x="4357" y="3580"/>
                </a:lnTo>
                <a:lnTo>
                  <a:pt x="4426" y="3573"/>
                </a:lnTo>
                <a:lnTo>
                  <a:pt x="4493" y="3565"/>
                </a:lnTo>
                <a:lnTo>
                  <a:pt x="4557" y="3556"/>
                </a:lnTo>
                <a:lnTo>
                  <a:pt x="4621" y="3545"/>
                </a:lnTo>
                <a:lnTo>
                  <a:pt x="4683" y="3535"/>
                </a:lnTo>
                <a:lnTo>
                  <a:pt x="4744" y="3522"/>
                </a:lnTo>
                <a:lnTo>
                  <a:pt x="4803" y="3509"/>
                </a:lnTo>
                <a:lnTo>
                  <a:pt x="4860" y="3495"/>
                </a:lnTo>
                <a:lnTo>
                  <a:pt x="4914" y="3481"/>
                </a:lnTo>
                <a:lnTo>
                  <a:pt x="4966" y="3466"/>
                </a:lnTo>
                <a:lnTo>
                  <a:pt x="5016" y="3451"/>
                </a:lnTo>
                <a:lnTo>
                  <a:pt x="5065" y="3434"/>
                </a:lnTo>
                <a:lnTo>
                  <a:pt x="5109" y="3417"/>
                </a:lnTo>
                <a:lnTo>
                  <a:pt x="5152" y="3401"/>
                </a:lnTo>
                <a:lnTo>
                  <a:pt x="5193" y="3384"/>
                </a:lnTo>
                <a:lnTo>
                  <a:pt x="5230" y="3367"/>
                </a:lnTo>
                <a:lnTo>
                  <a:pt x="5263" y="3349"/>
                </a:lnTo>
                <a:lnTo>
                  <a:pt x="5293" y="3332"/>
                </a:lnTo>
                <a:lnTo>
                  <a:pt x="5321" y="3314"/>
                </a:lnTo>
                <a:lnTo>
                  <a:pt x="5345" y="3296"/>
                </a:lnTo>
                <a:close/>
                <a:moveTo>
                  <a:pt x="5635" y="4522"/>
                </a:moveTo>
                <a:lnTo>
                  <a:pt x="5635" y="4142"/>
                </a:lnTo>
                <a:lnTo>
                  <a:pt x="5587" y="4159"/>
                </a:lnTo>
                <a:lnTo>
                  <a:pt x="5539" y="4174"/>
                </a:lnTo>
                <a:lnTo>
                  <a:pt x="5488" y="4189"/>
                </a:lnTo>
                <a:lnTo>
                  <a:pt x="5435" y="4203"/>
                </a:lnTo>
                <a:lnTo>
                  <a:pt x="5382" y="4215"/>
                </a:lnTo>
                <a:lnTo>
                  <a:pt x="5324" y="4227"/>
                </a:lnTo>
                <a:lnTo>
                  <a:pt x="5266" y="4236"/>
                </a:lnTo>
                <a:lnTo>
                  <a:pt x="5207" y="4247"/>
                </a:lnTo>
                <a:lnTo>
                  <a:pt x="5207" y="4614"/>
                </a:lnTo>
                <a:lnTo>
                  <a:pt x="5263" y="4606"/>
                </a:lnTo>
                <a:lnTo>
                  <a:pt x="5321" y="4597"/>
                </a:lnTo>
                <a:lnTo>
                  <a:pt x="5376" y="4588"/>
                </a:lnTo>
                <a:lnTo>
                  <a:pt x="5431" y="4577"/>
                </a:lnTo>
                <a:lnTo>
                  <a:pt x="5484" y="4565"/>
                </a:lnTo>
                <a:lnTo>
                  <a:pt x="5536" y="4553"/>
                </a:lnTo>
                <a:lnTo>
                  <a:pt x="5586" y="4538"/>
                </a:lnTo>
                <a:lnTo>
                  <a:pt x="5635" y="4522"/>
                </a:lnTo>
                <a:close/>
                <a:moveTo>
                  <a:pt x="5146" y="4620"/>
                </a:moveTo>
                <a:lnTo>
                  <a:pt x="5146" y="4255"/>
                </a:lnTo>
                <a:lnTo>
                  <a:pt x="5044" y="4265"/>
                </a:lnTo>
                <a:lnTo>
                  <a:pt x="4939" y="4273"/>
                </a:lnTo>
                <a:lnTo>
                  <a:pt x="4829" y="4277"/>
                </a:lnTo>
                <a:lnTo>
                  <a:pt x="4716" y="4277"/>
                </a:lnTo>
                <a:lnTo>
                  <a:pt x="4716" y="4640"/>
                </a:lnTo>
                <a:lnTo>
                  <a:pt x="4823" y="4638"/>
                </a:lnTo>
                <a:lnTo>
                  <a:pt x="4930" y="4635"/>
                </a:lnTo>
                <a:lnTo>
                  <a:pt x="5038" y="4629"/>
                </a:lnTo>
                <a:lnTo>
                  <a:pt x="5146" y="4620"/>
                </a:lnTo>
                <a:close/>
                <a:moveTo>
                  <a:pt x="4656" y="4640"/>
                </a:moveTo>
                <a:lnTo>
                  <a:pt x="4656" y="4276"/>
                </a:lnTo>
                <a:lnTo>
                  <a:pt x="4552" y="4273"/>
                </a:lnTo>
                <a:lnTo>
                  <a:pt x="4446" y="4265"/>
                </a:lnTo>
                <a:lnTo>
                  <a:pt x="4337" y="4255"/>
                </a:lnTo>
                <a:lnTo>
                  <a:pt x="4228" y="4241"/>
                </a:lnTo>
                <a:lnTo>
                  <a:pt x="4228" y="4615"/>
                </a:lnTo>
                <a:lnTo>
                  <a:pt x="4321" y="4624"/>
                </a:lnTo>
                <a:lnTo>
                  <a:pt x="4424" y="4631"/>
                </a:lnTo>
                <a:lnTo>
                  <a:pt x="4537" y="4637"/>
                </a:lnTo>
                <a:lnTo>
                  <a:pt x="4656" y="4640"/>
                </a:lnTo>
                <a:close/>
                <a:moveTo>
                  <a:pt x="4167" y="4608"/>
                </a:moveTo>
                <a:lnTo>
                  <a:pt x="4167" y="4233"/>
                </a:lnTo>
                <a:lnTo>
                  <a:pt x="4085" y="4220"/>
                </a:lnTo>
                <a:lnTo>
                  <a:pt x="4001" y="4204"/>
                </a:lnTo>
                <a:lnTo>
                  <a:pt x="3872" y="4180"/>
                </a:lnTo>
                <a:lnTo>
                  <a:pt x="3805" y="4166"/>
                </a:lnTo>
                <a:lnTo>
                  <a:pt x="3739" y="4153"/>
                </a:lnTo>
                <a:lnTo>
                  <a:pt x="3739" y="4513"/>
                </a:lnTo>
                <a:lnTo>
                  <a:pt x="3776" y="4526"/>
                </a:lnTo>
                <a:lnTo>
                  <a:pt x="3815" y="4536"/>
                </a:lnTo>
                <a:lnTo>
                  <a:pt x="3900" y="4559"/>
                </a:lnTo>
                <a:lnTo>
                  <a:pt x="3995" y="4579"/>
                </a:lnTo>
                <a:lnTo>
                  <a:pt x="4097" y="4599"/>
                </a:lnTo>
                <a:lnTo>
                  <a:pt x="4167" y="4608"/>
                </a:lnTo>
                <a:close/>
                <a:moveTo>
                  <a:pt x="3678" y="4492"/>
                </a:moveTo>
                <a:lnTo>
                  <a:pt x="3678" y="4147"/>
                </a:lnTo>
                <a:lnTo>
                  <a:pt x="3605" y="4137"/>
                </a:lnTo>
                <a:lnTo>
                  <a:pt x="3534" y="4128"/>
                </a:lnTo>
                <a:lnTo>
                  <a:pt x="3462" y="4116"/>
                </a:lnTo>
                <a:lnTo>
                  <a:pt x="3394" y="4104"/>
                </a:lnTo>
                <a:lnTo>
                  <a:pt x="3394" y="4294"/>
                </a:lnTo>
                <a:lnTo>
                  <a:pt x="3400" y="4305"/>
                </a:lnTo>
                <a:lnTo>
                  <a:pt x="3407" y="4317"/>
                </a:lnTo>
                <a:lnTo>
                  <a:pt x="3416" y="4329"/>
                </a:lnTo>
                <a:lnTo>
                  <a:pt x="3427" y="4341"/>
                </a:lnTo>
                <a:lnTo>
                  <a:pt x="3438" y="4354"/>
                </a:lnTo>
                <a:lnTo>
                  <a:pt x="3451" y="4366"/>
                </a:lnTo>
                <a:lnTo>
                  <a:pt x="3467" y="4379"/>
                </a:lnTo>
                <a:lnTo>
                  <a:pt x="3483" y="4392"/>
                </a:lnTo>
                <a:lnTo>
                  <a:pt x="3502" y="4404"/>
                </a:lnTo>
                <a:lnTo>
                  <a:pt x="3521" y="4417"/>
                </a:lnTo>
                <a:lnTo>
                  <a:pt x="3567" y="4442"/>
                </a:lnTo>
                <a:lnTo>
                  <a:pt x="3619" y="4468"/>
                </a:lnTo>
                <a:lnTo>
                  <a:pt x="3678" y="4492"/>
                </a:lnTo>
                <a:close/>
                <a:moveTo>
                  <a:pt x="5695" y="4118"/>
                </a:moveTo>
                <a:lnTo>
                  <a:pt x="5695" y="4500"/>
                </a:lnTo>
                <a:lnTo>
                  <a:pt x="5741" y="4480"/>
                </a:lnTo>
                <a:lnTo>
                  <a:pt x="5784" y="4457"/>
                </a:lnTo>
                <a:lnTo>
                  <a:pt x="5823" y="4434"/>
                </a:lnTo>
                <a:lnTo>
                  <a:pt x="5860" y="4408"/>
                </a:lnTo>
                <a:lnTo>
                  <a:pt x="5893" y="4382"/>
                </a:lnTo>
                <a:lnTo>
                  <a:pt x="5910" y="4369"/>
                </a:lnTo>
                <a:lnTo>
                  <a:pt x="5924" y="4354"/>
                </a:lnTo>
                <a:lnTo>
                  <a:pt x="5937" y="4338"/>
                </a:lnTo>
                <a:lnTo>
                  <a:pt x="5950" y="4323"/>
                </a:lnTo>
                <a:lnTo>
                  <a:pt x="5962" y="4306"/>
                </a:lnTo>
                <a:lnTo>
                  <a:pt x="5973" y="4290"/>
                </a:lnTo>
                <a:lnTo>
                  <a:pt x="5985" y="3912"/>
                </a:lnTo>
                <a:lnTo>
                  <a:pt x="5962" y="3941"/>
                </a:lnTo>
                <a:lnTo>
                  <a:pt x="5934" y="3968"/>
                </a:lnTo>
                <a:lnTo>
                  <a:pt x="5904" y="3996"/>
                </a:lnTo>
                <a:lnTo>
                  <a:pt x="5869" y="4022"/>
                </a:lnTo>
                <a:lnTo>
                  <a:pt x="5831" y="4048"/>
                </a:lnTo>
                <a:lnTo>
                  <a:pt x="5788" y="4072"/>
                </a:lnTo>
                <a:lnTo>
                  <a:pt x="5744" y="4095"/>
                </a:lnTo>
                <a:lnTo>
                  <a:pt x="5695" y="4118"/>
                </a:lnTo>
                <a:close/>
                <a:moveTo>
                  <a:pt x="5977" y="3769"/>
                </a:moveTo>
                <a:lnTo>
                  <a:pt x="5977" y="3769"/>
                </a:lnTo>
                <a:lnTo>
                  <a:pt x="5977" y="3755"/>
                </a:lnTo>
                <a:lnTo>
                  <a:pt x="5976" y="3742"/>
                </a:lnTo>
                <a:lnTo>
                  <a:pt x="5973" y="3728"/>
                </a:lnTo>
                <a:lnTo>
                  <a:pt x="5968" y="3714"/>
                </a:lnTo>
                <a:lnTo>
                  <a:pt x="5962" y="3702"/>
                </a:lnTo>
                <a:lnTo>
                  <a:pt x="5956" y="3688"/>
                </a:lnTo>
                <a:lnTo>
                  <a:pt x="5947" y="3676"/>
                </a:lnTo>
                <a:lnTo>
                  <a:pt x="5939" y="3662"/>
                </a:lnTo>
                <a:lnTo>
                  <a:pt x="5918" y="3638"/>
                </a:lnTo>
                <a:lnTo>
                  <a:pt x="5893" y="3615"/>
                </a:lnTo>
                <a:lnTo>
                  <a:pt x="5864" y="3591"/>
                </a:lnTo>
                <a:lnTo>
                  <a:pt x="5832" y="3570"/>
                </a:lnTo>
                <a:lnTo>
                  <a:pt x="5799" y="3548"/>
                </a:lnTo>
                <a:lnTo>
                  <a:pt x="5761" y="3528"/>
                </a:lnTo>
                <a:lnTo>
                  <a:pt x="5721" y="3510"/>
                </a:lnTo>
                <a:lnTo>
                  <a:pt x="5680" y="3492"/>
                </a:lnTo>
                <a:lnTo>
                  <a:pt x="5636" y="3475"/>
                </a:lnTo>
                <a:lnTo>
                  <a:pt x="5590" y="3462"/>
                </a:lnTo>
                <a:lnTo>
                  <a:pt x="5543" y="3448"/>
                </a:lnTo>
                <a:lnTo>
                  <a:pt x="5496" y="3436"/>
                </a:lnTo>
                <a:lnTo>
                  <a:pt x="5496" y="3679"/>
                </a:lnTo>
                <a:lnTo>
                  <a:pt x="5494" y="3690"/>
                </a:lnTo>
                <a:lnTo>
                  <a:pt x="5493" y="3700"/>
                </a:lnTo>
                <a:lnTo>
                  <a:pt x="5490" y="3710"/>
                </a:lnTo>
                <a:lnTo>
                  <a:pt x="5485" y="3719"/>
                </a:lnTo>
                <a:lnTo>
                  <a:pt x="5475" y="3737"/>
                </a:lnTo>
                <a:lnTo>
                  <a:pt x="5458" y="3757"/>
                </a:lnTo>
                <a:lnTo>
                  <a:pt x="5434" y="3783"/>
                </a:lnTo>
                <a:lnTo>
                  <a:pt x="5409" y="3807"/>
                </a:lnTo>
                <a:lnTo>
                  <a:pt x="5383" y="3831"/>
                </a:lnTo>
                <a:lnTo>
                  <a:pt x="5354" y="3854"/>
                </a:lnTo>
                <a:lnTo>
                  <a:pt x="5324" y="3877"/>
                </a:lnTo>
                <a:lnTo>
                  <a:pt x="5292" y="3897"/>
                </a:lnTo>
                <a:lnTo>
                  <a:pt x="5260" y="3918"/>
                </a:lnTo>
                <a:lnTo>
                  <a:pt x="5225" y="3936"/>
                </a:lnTo>
                <a:lnTo>
                  <a:pt x="5188" y="3955"/>
                </a:lnTo>
                <a:lnTo>
                  <a:pt x="5150" y="3971"/>
                </a:lnTo>
                <a:lnTo>
                  <a:pt x="5112" y="3988"/>
                </a:lnTo>
                <a:lnTo>
                  <a:pt x="5073" y="4003"/>
                </a:lnTo>
                <a:lnTo>
                  <a:pt x="5030" y="4019"/>
                </a:lnTo>
                <a:lnTo>
                  <a:pt x="4987" y="4032"/>
                </a:lnTo>
                <a:lnTo>
                  <a:pt x="4943" y="4045"/>
                </a:lnTo>
                <a:lnTo>
                  <a:pt x="4899" y="4057"/>
                </a:lnTo>
                <a:lnTo>
                  <a:pt x="4852" y="4067"/>
                </a:lnTo>
                <a:lnTo>
                  <a:pt x="4805" y="4078"/>
                </a:lnTo>
                <a:lnTo>
                  <a:pt x="4758" y="4087"/>
                </a:lnTo>
                <a:lnTo>
                  <a:pt x="4707" y="4096"/>
                </a:lnTo>
                <a:lnTo>
                  <a:pt x="4607" y="4111"/>
                </a:lnTo>
                <a:lnTo>
                  <a:pt x="4502" y="4124"/>
                </a:lnTo>
                <a:lnTo>
                  <a:pt x="4395" y="4133"/>
                </a:lnTo>
                <a:lnTo>
                  <a:pt x="4284" y="4139"/>
                </a:lnTo>
                <a:lnTo>
                  <a:pt x="4171" y="4142"/>
                </a:lnTo>
                <a:lnTo>
                  <a:pt x="4057" y="4142"/>
                </a:lnTo>
                <a:lnTo>
                  <a:pt x="4164" y="4160"/>
                </a:lnTo>
                <a:lnTo>
                  <a:pt x="4267" y="4174"/>
                </a:lnTo>
                <a:lnTo>
                  <a:pt x="4369" y="4186"/>
                </a:lnTo>
                <a:lnTo>
                  <a:pt x="4468" y="4194"/>
                </a:lnTo>
                <a:lnTo>
                  <a:pt x="4564" y="4200"/>
                </a:lnTo>
                <a:lnTo>
                  <a:pt x="4659" y="4203"/>
                </a:lnTo>
                <a:lnTo>
                  <a:pt x="4750" y="4203"/>
                </a:lnTo>
                <a:lnTo>
                  <a:pt x="4840" y="4201"/>
                </a:lnTo>
                <a:lnTo>
                  <a:pt x="4925" y="4197"/>
                </a:lnTo>
                <a:lnTo>
                  <a:pt x="5009" y="4189"/>
                </a:lnTo>
                <a:lnTo>
                  <a:pt x="5089" y="4180"/>
                </a:lnTo>
                <a:lnTo>
                  <a:pt x="5167" y="4171"/>
                </a:lnTo>
                <a:lnTo>
                  <a:pt x="5242" y="4157"/>
                </a:lnTo>
                <a:lnTo>
                  <a:pt x="5313" y="4143"/>
                </a:lnTo>
                <a:lnTo>
                  <a:pt x="5380" y="4128"/>
                </a:lnTo>
                <a:lnTo>
                  <a:pt x="5446" y="4111"/>
                </a:lnTo>
                <a:lnTo>
                  <a:pt x="5508" y="4093"/>
                </a:lnTo>
                <a:lnTo>
                  <a:pt x="5566" y="4073"/>
                </a:lnTo>
                <a:lnTo>
                  <a:pt x="5621" y="4054"/>
                </a:lnTo>
                <a:lnTo>
                  <a:pt x="5671" y="4032"/>
                </a:lnTo>
                <a:lnTo>
                  <a:pt x="5718" y="4011"/>
                </a:lnTo>
                <a:lnTo>
                  <a:pt x="5762" y="3990"/>
                </a:lnTo>
                <a:lnTo>
                  <a:pt x="5802" y="3967"/>
                </a:lnTo>
                <a:lnTo>
                  <a:pt x="5839" y="3944"/>
                </a:lnTo>
                <a:lnTo>
                  <a:pt x="5871" y="3921"/>
                </a:lnTo>
                <a:lnTo>
                  <a:pt x="5898" y="3898"/>
                </a:lnTo>
                <a:lnTo>
                  <a:pt x="5922" y="3876"/>
                </a:lnTo>
                <a:lnTo>
                  <a:pt x="5942" y="3853"/>
                </a:lnTo>
                <a:lnTo>
                  <a:pt x="5957" y="3831"/>
                </a:lnTo>
                <a:lnTo>
                  <a:pt x="5968" y="3809"/>
                </a:lnTo>
                <a:lnTo>
                  <a:pt x="5973" y="3799"/>
                </a:lnTo>
                <a:lnTo>
                  <a:pt x="5976" y="3789"/>
                </a:lnTo>
                <a:lnTo>
                  <a:pt x="5977" y="3778"/>
                </a:lnTo>
                <a:lnTo>
                  <a:pt x="5977" y="3769"/>
                </a:lnTo>
                <a:close/>
                <a:moveTo>
                  <a:pt x="3782" y="3165"/>
                </a:moveTo>
                <a:lnTo>
                  <a:pt x="3782" y="2895"/>
                </a:lnTo>
                <a:lnTo>
                  <a:pt x="3727" y="2872"/>
                </a:lnTo>
                <a:lnTo>
                  <a:pt x="3680" y="2850"/>
                </a:lnTo>
                <a:lnTo>
                  <a:pt x="3657" y="2837"/>
                </a:lnTo>
                <a:lnTo>
                  <a:pt x="3637" y="2824"/>
                </a:lnTo>
                <a:lnTo>
                  <a:pt x="3617" y="2812"/>
                </a:lnTo>
                <a:lnTo>
                  <a:pt x="3601" y="2798"/>
                </a:lnTo>
                <a:lnTo>
                  <a:pt x="3601" y="3035"/>
                </a:lnTo>
                <a:lnTo>
                  <a:pt x="3610" y="3051"/>
                </a:lnTo>
                <a:lnTo>
                  <a:pt x="3622" y="3066"/>
                </a:lnTo>
                <a:lnTo>
                  <a:pt x="3639" y="3081"/>
                </a:lnTo>
                <a:lnTo>
                  <a:pt x="3658" y="3098"/>
                </a:lnTo>
                <a:lnTo>
                  <a:pt x="3683" y="3114"/>
                </a:lnTo>
                <a:lnTo>
                  <a:pt x="3712" y="3131"/>
                </a:lnTo>
                <a:lnTo>
                  <a:pt x="3745" y="3148"/>
                </a:lnTo>
                <a:lnTo>
                  <a:pt x="3782" y="3165"/>
                </a:lnTo>
                <a:close/>
                <a:moveTo>
                  <a:pt x="5522" y="2742"/>
                </a:moveTo>
                <a:lnTo>
                  <a:pt x="5522" y="2742"/>
                </a:lnTo>
                <a:lnTo>
                  <a:pt x="5531" y="2732"/>
                </a:lnTo>
                <a:lnTo>
                  <a:pt x="5539" y="2725"/>
                </a:lnTo>
                <a:lnTo>
                  <a:pt x="5546" y="2716"/>
                </a:lnTo>
                <a:lnTo>
                  <a:pt x="5552" y="2705"/>
                </a:lnTo>
                <a:lnTo>
                  <a:pt x="5557" y="2696"/>
                </a:lnTo>
                <a:lnTo>
                  <a:pt x="5561" y="2685"/>
                </a:lnTo>
                <a:lnTo>
                  <a:pt x="5564" y="2675"/>
                </a:lnTo>
                <a:lnTo>
                  <a:pt x="5566" y="2662"/>
                </a:lnTo>
                <a:lnTo>
                  <a:pt x="5566" y="2650"/>
                </a:lnTo>
                <a:lnTo>
                  <a:pt x="5566" y="2640"/>
                </a:lnTo>
                <a:lnTo>
                  <a:pt x="5564" y="2627"/>
                </a:lnTo>
                <a:lnTo>
                  <a:pt x="5561" y="2614"/>
                </a:lnTo>
                <a:lnTo>
                  <a:pt x="5558" y="2601"/>
                </a:lnTo>
                <a:lnTo>
                  <a:pt x="5554" y="2589"/>
                </a:lnTo>
                <a:lnTo>
                  <a:pt x="5542" y="2563"/>
                </a:lnTo>
                <a:lnTo>
                  <a:pt x="5525" y="2538"/>
                </a:lnTo>
                <a:lnTo>
                  <a:pt x="5505" y="2512"/>
                </a:lnTo>
                <a:lnTo>
                  <a:pt x="5481" y="2486"/>
                </a:lnTo>
                <a:lnTo>
                  <a:pt x="5452" y="2461"/>
                </a:lnTo>
                <a:lnTo>
                  <a:pt x="5420" y="2439"/>
                </a:lnTo>
                <a:lnTo>
                  <a:pt x="5383" y="2417"/>
                </a:lnTo>
                <a:lnTo>
                  <a:pt x="5342" y="2396"/>
                </a:lnTo>
                <a:lnTo>
                  <a:pt x="5298" y="2379"/>
                </a:lnTo>
                <a:lnTo>
                  <a:pt x="5262" y="2366"/>
                </a:lnTo>
                <a:lnTo>
                  <a:pt x="5222" y="2355"/>
                </a:lnTo>
                <a:lnTo>
                  <a:pt x="5179" y="2343"/>
                </a:lnTo>
                <a:lnTo>
                  <a:pt x="5135" y="2332"/>
                </a:lnTo>
                <a:lnTo>
                  <a:pt x="5089" y="2323"/>
                </a:lnTo>
                <a:lnTo>
                  <a:pt x="5041" y="2315"/>
                </a:lnTo>
                <a:lnTo>
                  <a:pt x="4992" y="2306"/>
                </a:lnTo>
                <a:lnTo>
                  <a:pt x="4940" y="2300"/>
                </a:lnTo>
                <a:lnTo>
                  <a:pt x="4889" y="2294"/>
                </a:lnTo>
                <a:lnTo>
                  <a:pt x="4834" y="2289"/>
                </a:lnTo>
                <a:lnTo>
                  <a:pt x="4779" y="2285"/>
                </a:lnTo>
                <a:lnTo>
                  <a:pt x="4724" y="2282"/>
                </a:lnTo>
                <a:lnTo>
                  <a:pt x="4668" y="2280"/>
                </a:lnTo>
                <a:lnTo>
                  <a:pt x="4610" y="2280"/>
                </a:lnTo>
                <a:lnTo>
                  <a:pt x="4552" y="2280"/>
                </a:lnTo>
                <a:lnTo>
                  <a:pt x="4496" y="2282"/>
                </a:lnTo>
                <a:lnTo>
                  <a:pt x="4438" y="2283"/>
                </a:lnTo>
                <a:lnTo>
                  <a:pt x="4380" y="2288"/>
                </a:lnTo>
                <a:lnTo>
                  <a:pt x="4322" y="2292"/>
                </a:lnTo>
                <a:lnTo>
                  <a:pt x="4266" y="2299"/>
                </a:lnTo>
                <a:lnTo>
                  <a:pt x="4210" y="2306"/>
                </a:lnTo>
                <a:lnTo>
                  <a:pt x="4153" y="2315"/>
                </a:lnTo>
                <a:lnTo>
                  <a:pt x="4098" y="2324"/>
                </a:lnTo>
                <a:lnTo>
                  <a:pt x="4045" y="2337"/>
                </a:lnTo>
                <a:lnTo>
                  <a:pt x="3992" y="2349"/>
                </a:lnTo>
                <a:lnTo>
                  <a:pt x="3940" y="2364"/>
                </a:lnTo>
                <a:lnTo>
                  <a:pt x="3891" y="2379"/>
                </a:lnTo>
                <a:lnTo>
                  <a:pt x="3843" y="2396"/>
                </a:lnTo>
                <a:lnTo>
                  <a:pt x="3797" y="2414"/>
                </a:lnTo>
                <a:lnTo>
                  <a:pt x="3753" y="2434"/>
                </a:lnTo>
                <a:lnTo>
                  <a:pt x="3710" y="2455"/>
                </a:lnTo>
                <a:lnTo>
                  <a:pt x="3671" y="2480"/>
                </a:lnTo>
                <a:lnTo>
                  <a:pt x="3642" y="2498"/>
                </a:lnTo>
                <a:lnTo>
                  <a:pt x="3619" y="2519"/>
                </a:lnTo>
                <a:lnTo>
                  <a:pt x="3599" y="2539"/>
                </a:lnTo>
                <a:lnTo>
                  <a:pt x="3585" y="2559"/>
                </a:lnTo>
                <a:lnTo>
                  <a:pt x="3575" y="2579"/>
                </a:lnTo>
                <a:lnTo>
                  <a:pt x="3569" y="2598"/>
                </a:lnTo>
                <a:lnTo>
                  <a:pt x="3566" y="2617"/>
                </a:lnTo>
                <a:lnTo>
                  <a:pt x="3566" y="2636"/>
                </a:lnTo>
                <a:lnTo>
                  <a:pt x="3569" y="2653"/>
                </a:lnTo>
                <a:lnTo>
                  <a:pt x="3575" y="2670"/>
                </a:lnTo>
                <a:lnTo>
                  <a:pt x="3581" y="2687"/>
                </a:lnTo>
                <a:lnTo>
                  <a:pt x="3590" y="2700"/>
                </a:lnTo>
                <a:lnTo>
                  <a:pt x="3601" y="2714"/>
                </a:lnTo>
                <a:lnTo>
                  <a:pt x="3613" y="2725"/>
                </a:lnTo>
                <a:lnTo>
                  <a:pt x="3625" y="2735"/>
                </a:lnTo>
                <a:lnTo>
                  <a:pt x="3637" y="2745"/>
                </a:lnTo>
                <a:lnTo>
                  <a:pt x="3672" y="2763"/>
                </a:lnTo>
                <a:lnTo>
                  <a:pt x="3713" y="2784"/>
                </a:lnTo>
                <a:lnTo>
                  <a:pt x="3763" y="2807"/>
                </a:lnTo>
                <a:lnTo>
                  <a:pt x="3820" y="2831"/>
                </a:lnTo>
                <a:lnTo>
                  <a:pt x="3884" y="2854"/>
                </a:lnTo>
                <a:lnTo>
                  <a:pt x="3920" y="2866"/>
                </a:lnTo>
                <a:lnTo>
                  <a:pt x="3957" y="2877"/>
                </a:lnTo>
                <a:lnTo>
                  <a:pt x="3996" y="2888"/>
                </a:lnTo>
                <a:lnTo>
                  <a:pt x="4037" y="2897"/>
                </a:lnTo>
                <a:lnTo>
                  <a:pt x="4080" y="2906"/>
                </a:lnTo>
                <a:lnTo>
                  <a:pt x="4126" y="2915"/>
                </a:lnTo>
                <a:lnTo>
                  <a:pt x="4182" y="2924"/>
                </a:lnTo>
                <a:lnTo>
                  <a:pt x="4238" y="2933"/>
                </a:lnTo>
                <a:lnTo>
                  <a:pt x="4295" y="2939"/>
                </a:lnTo>
                <a:lnTo>
                  <a:pt x="4350" y="2945"/>
                </a:lnTo>
                <a:lnTo>
                  <a:pt x="4406" y="2950"/>
                </a:lnTo>
                <a:lnTo>
                  <a:pt x="4461" y="2953"/>
                </a:lnTo>
                <a:lnTo>
                  <a:pt x="4514" y="2955"/>
                </a:lnTo>
                <a:lnTo>
                  <a:pt x="4569" y="2956"/>
                </a:lnTo>
                <a:lnTo>
                  <a:pt x="4622" y="2956"/>
                </a:lnTo>
                <a:lnTo>
                  <a:pt x="4674" y="2955"/>
                </a:lnTo>
                <a:lnTo>
                  <a:pt x="4726" y="2953"/>
                </a:lnTo>
                <a:lnTo>
                  <a:pt x="4777" y="2950"/>
                </a:lnTo>
                <a:lnTo>
                  <a:pt x="4828" y="2945"/>
                </a:lnTo>
                <a:lnTo>
                  <a:pt x="4876" y="2941"/>
                </a:lnTo>
                <a:lnTo>
                  <a:pt x="4925" y="2935"/>
                </a:lnTo>
                <a:lnTo>
                  <a:pt x="4972" y="2929"/>
                </a:lnTo>
                <a:lnTo>
                  <a:pt x="5018" y="2921"/>
                </a:lnTo>
                <a:lnTo>
                  <a:pt x="5064" y="2914"/>
                </a:lnTo>
                <a:lnTo>
                  <a:pt x="5106" y="2904"/>
                </a:lnTo>
                <a:lnTo>
                  <a:pt x="5149" y="2895"/>
                </a:lnTo>
                <a:lnTo>
                  <a:pt x="5188" y="2885"/>
                </a:lnTo>
                <a:lnTo>
                  <a:pt x="5228" y="2874"/>
                </a:lnTo>
                <a:lnTo>
                  <a:pt x="5266" y="2863"/>
                </a:lnTo>
                <a:lnTo>
                  <a:pt x="5301" y="2851"/>
                </a:lnTo>
                <a:lnTo>
                  <a:pt x="5336" y="2839"/>
                </a:lnTo>
                <a:lnTo>
                  <a:pt x="5368" y="2825"/>
                </a:lnTo>
                <a:lnTo>
                  <a:pt x="5399" y="2813"/>
                </a:lnTo>
                <a:lnTo>
                  <a:pt x="5427" y="2799"/>
                </a:lnTo>
                <a:lnTo>
                  <a:pt x="5455" y="2784"/>
                </a:lnTo>
                <a:lnTo>
                  <a:pt x="5479" y="2770"/>
                </a:lnTo>
                <a:lnTo>
                  <a:pt x="5502" y="2755"/>
                </a:lnTo>
                <a:lnTo>
                  <a:pt x="5522" y="2742"/>
                </a:lnTo>
                <a:close/>
                <a:moveTo>
                  <a:pt x="3843" y="2918"/>
                </a:moveTo>
                <a:lnTo>
                  <a:pt x="3843" y="3188"/>
                </a:lnTo>
                <a:lnTo>
                  <a:pt x="3904" y="3207"/>
                </a:lnTo>
                <a:lnTo>
                  <a:pt x="3971" y="3226"/>
                </a:lnTo>
                <a:lnTo>
                  <a:pt x="4047" y="3242"/>
                </a:lnTo>
                <a:lnTo>
                  <a:pt x="4130" y="3259"/>
                </a:lnTo>
                <a:lnTo>
                  <a:pt x="4158" y="3264"/>
                </a:lnTo>
                <a:lnTo>
                  <a:pt x="4158" y="2993"/>
                </a:lnTo>
                <a:lnTo>
                  <a:pt x="4114" y="2985"/>
                </a:lnTo>
                <a:lnTo>
                  <a:pt x="4037" y="2970"/>
                </a:lnTo>
                <a:lnTo>
                  <a:pt x="3967" y="2953"/>
                </a:lnTo>
                <a:lnTo>
                  <a:pt x="3904" y="2936"/>
                </a:lnTo>
                <a:lnTo>
                  <a:pt x="3843" y="2918"/>
                </a:lnTo>
                <a:close/>
                <a:moveTo>
                  <a:pt x="5348" y="2909"/>
                </a:moveTo>
                <a:lnTo>
                  <a:pt x="5348" y="3189"/>
                </a:lnTo>
                <a:lnTo>
                  <a:pt x="5386" y="3174"/>
                </a:lnTo>
                <a:lnTo>
                  <a:pt x="5423" y="3154"/>
                </a:lnTo>
                <a:lnTo>
                  <a:pt x="5458" y="3133"/>
                </a:lnTo>
                <a:lnTo>
                  <a:pt x="5490" y="3111"/>
                </a:lnTo>
                <a:lnTo>
                  <a:pt x="5517" y="3089"/>
                </a:lnTo>
                <a:lnTo>
                  <a:pt x="5539" y="3067"/>
                </a:lnTo>
                <a:lnTo>
                  <a:pt x="5546" y="3057"/>
                </a:lnTo>
                <a:lnTo>
                  <a:pt x="5552" y="3047"/>
                </a:lnTo>
                <a:lnTo>
                  <a:pt x="5557" y="3040"/>
                </a:lnTo>
                <a:lnTo>
                  <a:pt x="5558" y="3032"/>
                </a:lnTo>
                <a:lnTo>
                  <a:pt x="5563" y="2939"/>
                </a:lnTo>
                <a:lnTo>
                  <a:pt x="5568" y="2795"/>
                </a:lnTo>
                <a:lnTo>
                  <a:pt x="5546" y="2810"/>
                </a:lnTo>
                <a:lnTo>
                  <a:pt x="5523" y="2825"/>
                </a:lnTo>
                <a:lnTo>
                  <a:pt x="5499" y="2840"/>
                </a:lnTo>
                <a:lnTo>
                  <a:pt x="5472" y="2856"/>
                </a:lnTo>
                <a:lnTo>
                  <a:pt x="5444" y="2869"/>
                </a:lnTo>
                <a:lnTo>
                  <a:pt x="5414" y="2883"/>
                </a:lnTo>
                <a:lnTo>
                  <a:pt x="5382" y="2897"/>
                </a:lnTo>
                <a:lnTo>
                  <a:pt x="5348" y="2909"/>
                </a:lnTo>
                <a:close/>
                <a:moveTo>
                  <a:pt x="5287" y="3210"/>
                </a:moveTo>
                <a:lnTo>
                  <a:pt x="5287" y="2930"/>
                </a:lnTo>
                <a:lnTo>
                  <a:pt x="5216" y="2952"/>
                </a:lnTo>
                <a:lnTo>
                  <a:pt x="5138" y="2970"/>
                </a:lnTo>
                <a:lnTo>
                  <a:pt x="5058" y="2987"/>
                </a:lnTo>
                <a:lnTo>
                  <a:pt x="4972" y="3000"/>
                </a:lnTo>
                <a:lnTo>
                  <a:pt x="4972" y="3271"/>
                </a:lnTo>
                <a:lnTo>
                  <a:pt x="5056" y="3261"/>
                </a:lnTo>
                <a:lnTo>
                  <a:pt x="5137" y="3247"/>
                </a:lnTo>
                <a:lnTo>
                  <a:pt x="5176" y="3239"/>
                </a:lnTo>
                <a:lnTo>
                  <a:pt x="5214" y="3230"/>
                </a:lnTo>
                <a:lnTo>
                  <a:pt x="5252" y="3221"/>
                </a:lnTo>
                <a:lnTo>
                  <a:pt x="5287" y="3210"/>
                </a:lnTo>
                <a:close/>
                <a:moveTo>
                  <a:pt x="4596" y="3026"/>
                </a:moveTo>
                <a:lnTo>
                  <a:pt x="4596" y="3288"/>
                </a:lnTo>
                <a:lnTo>
                  <a:pt x="4672" y="3288"/>
                </a:lnTo>
                <a:lnTo>
                  <a:pt x="4752" y="3286"/>
                </a:lnTo>
                <a:lnTo>
                  <a:pt x="4832" y="3282"/>
                </a:lnTo>
                <a:lnTo>
                  <a:pt x="4911" y="3277"/>
                </a:lnTo>
                <a:lnTo>
                  <a:pt x="4911" y="3008"/>
                </a:lnTo>
                <a:lnTo>
                  <a:pt x="4835" y="3016"/>
                </a:lnTo>
                <a:lnTo>
                  <a:pt x="4758" y="3022"/>
                </a:lnTo>
                <a:lnTo>
                  <a:pt x="4677" y="3025"/>
                </a:lnTo>
                <a:lnTo>
                  <a:pt x="4596" y="3026"/>
                </a:lnTo>
                <a:close/>
                <a:moveTo>
                  <a:pt x="4535" y="3288"/>
                </a:moveTo>
                <a:lnTo>
                  <a:pt x="4535" y="3026"/>
                </a:lnTo>
                <a:lnTo>
                  <a:pt x="4458" y="3023"/>
                </a:lnTo>
                <a:lnTo>
                  <a:pt x="4379" y="3019"/>
                </a:lnTo>
                <a:lnTo>
                  <a:pt x="4299" y="3011"/>
                </a:lnTo>
                <a:lnTo>
                  <a:pt x="4219" y="3000"/>
                </a:lnTo>
                <a:lnTo>
                  <a:pt x="4219" y="3270"/>
                </a:lnTo>
                <a:lnTo>
                  <a:pt x="4283" y="3276"/>
                </a:lnTo>
                <a:lnTo>
                  <a:pt x="4359" y="3280"/>
                </a:lnTo>
                <a:lnTo>
                  <a:pt x="4442" y="3285"/>
                </a:lnTo>
                <a:lnTo>
                  <a:pt x="4535" y="3288"/>
                </a:lnTo>
                <a:close/>
                <a:moveTo>
                  <a:pt x="5385" y="3341"/>
                </a:moveTo>
                <a:lnTo>
                  <a:pt x="5385" y="3341"/>
                </a:lnTo>
                <a:lnTo>
                  <a:pt x="5356" y="3364"/>
                </a:lnTo>
                <a:lnTo>
                  <a:pt x="5325" y="3388"/>
                </a:lnTo>
                <a:lnTo>
                  <a:pt x="5290" y="3411"/>
                </a:lnTo>
                <a:lnTo>
                  <a:pt x="5252" y="3434"/>
                </a:lnTo>
                <a:lnTo>
                  <a:pt x="5210" y="3455"/>
                </a:lnTo>
                <a:lnTo>
                  <a:pt x="5166" y="3477"/>
                </a:lnTo>
                <a:lnTo>
                  <a:pt x="5118" y="3497"/>
                </a:lnTo>
                <a:lnTo>
                  <a:pt x="5068" y="3515"/>
                </a:lnTo>
                <a:lnTo>
                  <a:pt x="5068" y="3903"/>
                </a:lnTo>
                <a:lnTo>
                  <a:pt x="5117" y="3883"/>
                </a:lnTo>
                <a:lnTo>
                  <a:pt x="5163" y="3862"/>
                </a:lnTo>
                <a:lnTo>
                  <a:pt x="5207" y="3839"/>
                </a:lnTo>
                <a:lnTo>
                  <a:pt x="5248" y="3815"/>
                </a:lnTo>
                <a:lnTo>
                  <a:pt x="5287" y="3789"/>
                </a:lnTo>
                <a:lnTo>
                  <a:pt x="5322" y="3760"/>
                </a:lnTo>
                <a:lnTo>
                  <a:pt x="5339" y="3745"/>
                </a:lnTo>
                <a:lnTo>
                  <a:pt x="5356" y="3729"/>
                </a:lnTo>
                <a:lnTo>
                  <a:pt x="5370" y="3713"/>
                </a:lnTo>
                <a:lnTo>
                  <a:pt x="5385" y="3696"/>
                </a:lnTo>
                <a:lnTo>
                  <a:pt x="5386" y="3653"/>
                </a:lnTo>
                <a:lnTo>
                  <a:pt x="5388" y="3608"/>
                </a:lnTo>
                <a:lnTo>
                  <a:pt x="5386" y="3513"/>
                </a:lnTo>
                <a:lnTo>
                  <a:pt x="5385" y="3420"/>
                </a:lnTo>
                <a:lnTo>
                  <a:pt x="5385" y="3341"/>
                </a:lnTo>
                <a:close/>
                <a:moveTo>
                  <a:pt x="5007" y="3924"/>
                </a:moveTo>
                <a:lnTo>
                  <a:pt x="5007" y="3536"/>
                </a:lnTo>
                <a:lnTo>
                  <a:pt x="4959" y="3551"/>
                </a:lnTo>
                <a:lnTo>
                  <a:pt x="4910" y="3565"/>
                </a:lnTo>
                <a:lnTo>
                  <a:pt x="4858" y="3577"/>
                </a:lnTo>
                <a:lnTo>
                  <a:pt x="4805" y="3589"/>
                </a:lnTo>
                <a:lnTo>
                  <a:pt x="4752" y="3602"/>
                </a:lnTo>
                <a:lnTo>
                  <a:pt x="4695" y="3612"/>
                </a:lnTo>
                <a:lnTo>
                  <a:pt x="4637" y="3621"/>
                </a:lnTo>
                <a:lnTo>
                  <a:pt x="4579" y="3630"/>
                </a:lnTo>
                <a:lnTo>
                  <a:pt x="4579" y="4011"/>
                </a:lnTo>
                <a:lnTo>
                  <a:pt x="4636" y="4005"/>
                </a:lnTo>
                <a:lnTo>
                  <a:pt x="4691" y="3996"/>
                </a:lnTo>
                <a:lnTo>
                  <a:pt x="4745" y="3988"/>
                </a:lnTo>
                <a:lnTo>
                  <a:pt x="4800" y="3978"/>
                </a:lnTo>
                <a:lnTo>
                  <a:pt x="4854" y="3965"/>
                </a:lnTo>
                <a:lnTo>
                  <a:pt x="4907" y="3953"/>
                </a:lnTo>
                <a:lnTo>
                  <a:pt x="4957" y="3939"/>
                </a:lnTo>
                <a:lnTo>
                  <a:pt x="5007" y="3924"/>
                </a:lnTo>
                <a:close/>
                <a:moveTo>
                  <a:pt x="4519" y="4017"/>
                </a:moveTo>
                <a:lnTo>
                  <a:pt x="4519" y="3638"/>
                </a:lnTo>
                <a:lnTo>
                  <a:pt x="4415" y="3649"/>
                </a:lnTo>
                <a:lnTo>
                  <a:pt x="4308" y="3656"/>
                </a:lnTo>
                <a:lnTo>
                  <a:pt x="4200" y="3661"/>
                </a:lnTo>
                <a:lnTo>
                  <a:pt x="4089" y="3662"/>
                </a:lnTo>
                <a:lnTo>
                  <a:pt x="4089" y="4035"/>
                </a:lnTo>
                <a:lnTo>
                  <a:pt x="4194" y="4035"/>
                </a:lnTo>
                <a:lnTo>
                  <a:pt x="4301" y="4032"/>
                </a:lnTo>
                <a:lnTo>
                  <a:pt x="4409" y="4026"/>
                </a:lnTo>
                <a:lnTo>
                  <a:pt x="4519" y="4017"/>
                </a:lnTo>
                <a:close/>
                <a:moveTo>
                  <a:pt x="4028" y="4035"/>
                </a:moveTo>
                <a:lnTo>
                  <a:pt x="4028" y="3662"/>
                </a:lnTo>
                <a:lnTo>
                  <a:pt x="3923" y="3658"/>
                </a:lnTo>
                <a:lnTo>
                  <a:pt x="3817" y="3652"/>
                </a:lnTo>
                <a:lnTo>
                  <a:pt x="3709" y="3641"/>
                </a:lnTo>
                <a:lnTo>
                  <a:pt x="3601" y="3627"/>
                </a:lnTo>
                <a:lnTo>
                  <a:pt x="3601" y="4011"/>
                </a:lnTo>
                <a:lnTo>
                  <a:pt x="3689" y="4019"/>
                </a:lnTo>
                <a:lnTo>
                  <a:pt x="3791" y="4026"/>
                </a:lnTo>
                <a:lnTo>
                  <a:pt x="3905" y="4031"/>
                </a:lnTo>
                <a:lnTo>
                  <a:pt x="4028" y="4035"/>
                </a:lnTo>
                <a:close/>
                <a:moveTo>
                  <a:pt x="3540" y="4003"/>
                </a:moveTo>
                <a:lnTo>
                  <a:pt x="3540" y="3618"/>
                </a:lnTo>
                <a:lnTo>
                  <a:pt x="3480" y="3608"/>
                </a:lnTo>
                <a:lnTo>
                  <a:pt x="3377" y="3588"/>
                </a:lnTo>
                <a:lnTo>
                  <a:pt x="3281" y="3565"/>
                </a:lnTo>
                <a:lnTo>
                  <a:pt x="3193" y="3542"/>
                </a:lnTo>
                <a:lnTo>
                  <a:pt x="3151" y="3528"/>
                </a:lnTo>
                <a:lnTo>
                  <a:pt x="3112" y="3516"/>
                </a:lnTo>
                <a:lnTo>
                  <a:pt x="3112" y="3909"/>
                </a:lnTo>
                <a:lnTo>
                  <a:pt x="3151" y="3921"/>
                </a:lnTo>
                <a:lnTo>
                  <a:pt x="3193" y="3935"/>
                </a:lnTo>
                <a:lnTo>
                  <a:pt x="3237" y="3947"/>
                </a:lnTo>
                <a:lnTo>
                  <a:pt x="3284" y="3958"/>
                </a:lnTo>
                <a:lnTo>
                  <a:pt x="3333" y="3970"/>
                </a:lnTo>
                <a:lnTo>
                  <a:pt x="3384" y="3979"/>
                </a:lnTo>
                <a:lnTo>
                  <a:pt x="3439" y="3990"/>
                </a:lnTo>
                <a:lnTo>
                  <a:pt x="3497" y="3997"/>
                </a:lnTo>
                <a:lnTo>
                  <a:pt x="3540" y="4003"/>
                </a:lnTo>
                <a:close/>
                <a:moveTo>
                  <a:pt x="3051" y="3885"/>
                </a:moveTo>
                <a:lnTo>
                  <a:pt x="3051" y="3493"/>
                </a:lnTo>
                <a:lnTo>
                  <a:pt x="3010" y="3477"/>
                </a:lnTo>
                <a:lnTo>
                  <a:pt x="2970" y="3460"/>
                </a:lnTo>
                <a:lnTo>
                  <a:pt x="2935" y="3442"/>
                </a:lnTo>
                <a:lnTo>
                  <a:pt x="2902" y="3423"/>
                </a:lnTo>
                <a:lnTo>
                  <a:pt x="2870" y="3405"/>
                </a:lnTo>
                <a:lnTo>
                  <a:pt x="2842" y="3387"/>
                </a:lnTo>
                <a:lnTo>
                  <a:pt x="2817" y="3367"/>
                </a:lnTo>
                <a:lnTo>
                  <a:pt x="2794" y="3347"/>
                </a:lnTo>
                <a:lnTo>
                  <a:pt x="2794" y="3694"/>
                </a:lnTo>
                <a:lnTo>
                  <a:pt x="2798" y="3705"/>
                </a:lnTo>
                <a:lnTo>
                  <a:pt x="2806" y="3716"/>
                </a:lnTo>
                <a:lnTo>
                  <a:pt x="2813" y="3728"/>
                </a:lnTo>
                <a:lnTo>
                  <a:pt x="2824" y="3739"/>
                </a:lnTo>
                <a:lnTo>
                  <a:pt x="2847" y="3763"/>
                </a:lnTo>
                <a:lnTo>
                  <a:pt x="2876" y="3787"/>
                </a:lnTo>
                <a:lnTo>
                  <a:pt x="2911" y="3813"/>
                </a:lnTo>
                <a:lnTo>
                  <a:pt x="2950" y="3837"/>
                </a:lnTo>
                <a:lnTo>
                  <a:pt x="2998" y="3862"/>
                </a:lnTo>
                <a:lnTo>
                  <a:pt x="3051" y="3885"/>
                </a:lnTo>
                <a:close/>
                <a:moveTo>
                  <a:pt x="3086" y="1569"/>
                </a:moveTo>
                <a:lnTo>
                  <a:pt x="3610" y="1368"/>
                </a:lnTo>
                <a:lnTo>
                  <a:pt x="2028" y="521"/>
                </a:lnTo>
                <a:lnTo>
                  <a:pt x="1469" y="714"/>
                </a:lnTo>
                <a:lnTo>
                  <a:pt x="3086" y="1569"/>
                </a:lnTo>
                <a:close/>
                <a:moveTo>
                  <a:pt x="3637" y="2407"/>
                </a:moveTo>
                <a:lnTo>
                  <a:pt x="3655" y="1464"/>
                </a:lnTo>
                <a:lnTo>
                  <a:pt x="3098" y="1677"/>
                </a:lnTo>
                <a:lnTo>
                  <a:pt x="3098" y="2789"/>
                </a:lnTo>
                <a:lnTo>
                  <a:pt x="3139" y="2773"/>
                </a:lnTo>
                <a:lnTo>
                  <a:pt x="3177" y="2758"/>
                </a:lnTo>
                <a:lnTo>
                  <a:pt x="3252" y="2734"/>
                </a:lnTo>
                <a:lnTo>
                  <a:pt x="3319" y="2714"/>
                </a:lnTo>
                <a:lnTo>
                  <a:pt x="3375" y="2699"/>
                </a:lnTo>
                <a:lnTo>
                  <a:pt x="3427" y="2688"/>
                </a:lnTo>
                <a:lnTo>
                  <a:pt x="3479" y="2678"/>
                </a:lnTo>
                <a:lnTo>
                  <a:pt x="3479" y="2665"/>
                </a:lnTo>
                <a:lnTo>
                  <a:pt x="3476" y="2646"/>
                </a:lnTo>
                <a:lnTo>
                  <a:pt x="3476" y="2626"/>
                </a:lnTo>
                <a:lnTo>
                  <a:pt x="3477" y="2606"/>
                </a:lnTo>
                <a:lnTo>
                  <a:pt x="3480" y="2588"/>
                </a:lnTo>
                <a:lnTo>
                  <a:pt x="3486" y="2569"/>
                </a:lnTo>
                <a:lnTo>
                  <a:pt x="3494" y="2553"/>
                </a:lnTo>
                <a:lnTo>
                  <a:pt x="3502" y="2536"/>
                </a:lnTo>
                <a:lnTo>
                  <a:pt x="3512" y="2519"/>
                </a:lnTo>
                <a:lnTo>
                  <a:pt x="3524" y="2503"/>
                </a:lnTo>
                <a:lnTo>
                  <a:pt x="3537" y="2487"/>
                </a:lnTo>
                <a:lnTo>
                  <a:pt x="3552" y="2474"/>
                </a:lnTo>
                <a:lnTo>
                  <a:pt x="3567" y="2458"/>
                </a:lnTo>
                <a:lnTo>
                  <a:pt x="3582" y="2445"/>
                </a:lnTo>
                <a:lnTo>
                  <a:pt x="3601" y="2431"/>
                </a:lnTo>
                <a:lnTo>
                  <a:pt x="3637" y="2407"/>
                </a:lnTo>
                <a:close/>
                <a:moveTo>
                  <a:pt x="2209" y="478"/>
                </a:moveTo>
                <a:lnTo>
                  <a:pt x="3629" y="0"/>
                </a:lnTo>
                <a:lnTo>
                  <a:pt x="5089" y="746"/>
                </a:lnTo>
                <a:lnTo>
                  <a:pt x="5089" y="999"/>
                </a:lnTo>
                <a:lnTo>
                  <a:pt x="3777" y="1467"/>
                </a:lnTo>
                <a:lnTo>
                  <a:pt x="3774" y="1639"/>
                </a:lnTo>
                <a:lnTo>
                  <a:pt x="5019" y="1195"/>
                </a:lnTo>
                <a:lnTo>
                  <a:pt x="5019" y="1308"/>
                </a:lnTo>
                <a:lnTo>
                  <a:pt x="3771" y="1752"/>
                </a:lnTo>
                <a:lnTo>
                  <a:pt x="3768" y="1906"/>
                </a:lnTo>
                <a:lnTo>
                  <a:pt x="5112" y="1426"/>
                </a:lnTo>
                <a:lnTo>
                  <a:pt x="5112" y="1539"/>
                </a:lnTo>
                <a:lnTo>
                  <a:pt x="3766" y="2018"/>
                </a:lnTo>
                <a:lnTo>
                  <a:pt x="3763" y="2172"/>
                </a:lnTo>
                <a:lnTo>
                  <a:pt x="5016" y="1725"/>
                </a:lnTo>
                <a:lnTo>
                  <a:pt x="5016" y="1837"/>
                </a:lnTo>
                <a:lnTo>
                  <a:pt x="3762" y="2285"/>
                </a:lnTo>
                <a:lnTo>
                  <a:pt x="3760" y="2344"/>
                </a:lnTo>
                <a:lnTo>
                  <a:pt x="3798" y="2327"/>
                </a:lnTo>
                <a:lnTo>
                  <a:pt x="3837" y="2314"/>
                </a:lnTo>
                <a:lnTo>
                  <a:pt x="3875" y="2302"/>
                </a:lnTo>
                <a:lnTo>
                  <a:pt x="3911" y="2291"/>
                </a:lnTo>
                <a:lnTo>
                  <a:pt x="3977" y="2273"/>
                </a:lnTo>
                <a:lnTo>
                  <a:pt x="4031" y="2259"/>
                </a:lnTo>
                <a:lnTo>
                  <a:pt x="4074" y="2251"/>
                </a:lnTo>
                <a:lnTo>
                  <a:pt x="4118" y="2242"/>
                </a:lnTo>
                <a:lnTo>
                  <a:pt x="4208" y="2230"/>
                </a:lnTo>
                <a:lnTo>
                  <a:pt x="4299" y="2219"/>
                </a:lnTo>
                <a:lnTo>
                  <a:pt x="4392" y="2212"/>
                </a:lnTo>
                <a:lnTo>
                  <a:pt x="5112" y="1955"/>
                </a:lnTo>
                <a:lnTo>
                  <a:pt x="5112" y="2067"/>
                </a:lnTo>
                <a:lnTo>
                  <a:pt x="4721" y="2207"/>
                </a:lnTo>
                <a:lnTo>
                  <a:pt x="4808" y="2212"/>
                </a:lnTo>
                <a:lnTo>
                  <a:pt x="4893" y="2218"/>
                </a:lnTo>
                <a:lnTo>
                  <a:pt x="4977" y="2227"/>
                </a:lnTo>
                <a:lnTo>
                  <a:pt x="5058" y="2238"/>
                </a:lnTo>
                <a:lnTo>
                  <a:pt x="5134" y="2251"/>
                </a:lnTo>
                <a:lnTo>
                  <a:pt x="5207" y="2267"/>
                </a:lnTo>
                <a:lnTo>
                  <a:pt x="5275" y="2283"/>
                </a:lnTo>
                <a:lnTo>
                  <a:pt x="5338" y="2303"/>
                </a:lnTo>
                <a:lnTo>
                  <a:pt x="5374" y="2317"/>
                </a:lnTo>
                <a:lnTo>
                  <a:pt x="5409" y="2331"/>
                </a:lnTo>
                <a:lnTo>
                  <a:pt x="5444" y="2346"/>
                </a:lnTo>
                <a:lnTo>
                  <a:pt x="5476" y="2362"/>
                </a:lnTo>
                <a:lnTo>
                  <a:pt x="5508" y="2381"/>
                </a:lnTo>
                <a:lnTo>
                  <a:pt x="5537" y="2401"/>
                </a:lnTo>
                <a:lnTo>
                  <a:pt x="5564" y="2420"/>
                </a:lnTo>
                <a:lnTo>
                  <a:pt x="5590" y="2442"/>
                </a:lnTo>
                <a:lnTo>
                  <a:pt x="5613" y="2463"/>
                </a:lnTo>
                <a:lnTo>
                  <a:pt x="5633" y="2487"/>
                </a:lnTo>
                <a:lnTo>
                  <a:pt x="5650" y="2512"/>
                </a:lnTo>
                <a:lnTo>
                  <a:pt x="5665" y="2536"/>
                </a:lnTo>
                <a:lnTo>
                  <a:pt x="5676" y="2562"/>
                </a:lnTo>
                <a:lnTo>
                  <a:pt x="5685" y="2589"/>
                </a:lnTo>
                <a:lnTo>
                  <a:pt x="5688" y="2603"/>
                </a:lnTo>
                <a:lnTo>
                  <a:pt x="5689" y="2617"/>
                </a:lnTo>
                <a:lnTo>
                  <a:pt x="5691" y="2632"/>
                </a:lnTo>
                <a:lnTo>
                  <a:pt x="5691" y="2646"/>
                </a:lnTo>
                <a:lnTo>
                  <a:pt x="5671" y="3023"/>
                </a:lnTo>
                <a:lnTo>
                  <a:pt x="5671" y="3034"/>
                </a:lnTo>
                <a:lnTo>
                  <a:pt x="5668" y="3044"/>
                </a:lnTo>
                <a:lnTo>
                  <a:pt x="5663" y="3057"/>
                </a:lnTo>
                <a:lnTo>
                  <a:pt x="5657" y="3069"/>
                </a:lnTo>
                <a:lnTo>
                  <a:pt x="5650" y="3082"/>
                </a:lnTo>
                <a:lnTo>
                  <a:pt x="5641" y="3096"/>
                </a:lnTo>
                <a:lnTo>
                  <a:pt x="5619" y="3125"/>
                </a:lnTo>
                <a:lnTo>
                  <a:pt x="5592" y="3154"/>
                </a:lnTo>
                <a:lnTo>
                  <a:pt x="5563" y="3181"/>
                </a:lnTo>
                <a:lnTo>
                  <a:pt x="5546" y="3195"/>
                </a:lnTo>
                <a:lnTo>
                  <a:pt x="5531" y="3207"/>
                </a:lnTo>
                <a:lnTo>
                  <a:pt x="5513" y="3219"/>
                </a:lnTo>
                <a:lnTo>
                  <a:pt x="5496" y="3230"/>
                </a:lnTo>
                <a:lnTo>
                  <a:pt x="5496" y="3328"/>
                </a:lnTo>
                <a:lnTo>
                  <a:pt x="5543" y="3338"/>
                </a:lnTo>
                <a:lnTo>
                  <a:pt x="5592" y="3352"/>
                </a:lnTo>
                <a:lnTo>
                  <a:pt x="5642" y="3369"/>
                </a:lnTo>
                <a:lnTo>
                  <a:pt x="5694" y="3387"/>
                </a:lnTo>
                <a:lnTo>
                  <a:pt x="5744" y="3408"/>
                </a:lnTo>
                <a:lnTo>
                  <a:pt x="5796" y="3430"/>
                </a:lnTo>
                <a:lnTo>
                  <a:pt x="5845" y="3455"/>
                </a:lnTo>
                <a:lnTo>
                  <a:pt x="5892" y="3483"/>
                </a:lnTo>
                <a:lnTo>
                  <a:pt x="5915" y="3497"/>
                </a:lnTo>
                <a:lnTo>
                  <a:pt x="5937" y="3512"/>
                </a:lnTo>
                <a:lnTo>
                  <a:pt x="5957" y="3527"/>
                </a:lnTo>
                <a:lnTo>
                  <a:pt x="5977" y="3544"/>
                </a:lnTo>
                <a:lnTo>
                  <a:pt x="5997" y="3559"/>
                </a:lnTo>
                <a:lnTo>
                  <a:pt x="6015" y="3577"/>
                </a:lnTo>
                <a:lnTo>
                  <a:pt x="6030" y="3594"/>
                </a:lnTo>
                <a:lnTo>
                  <a:pt x="6046" y="3612"/>
                </a:lnTo>
                <a:lnTo>
                  <a:pt x="6059" y="3632"/>
                </a:lnTo>
                <a:lnTo>
                  <a:pt x="6071" y="3652"/>
                </a:lnTo>
                <a:lnTo>
                  <a:pt x="6082" y="3672"/>
                </a:lnTo>
                <a:lnTo>
                  <a:pt x="6091" y="3691"/>
                </a:lnTo>
                <a:lnTo>
                  <a:pt x="6099" y="3713"/>
                </a:lnTo>
                <a:lnTo>
                  <a:pt x="6103" y="3734"/>
                </a:lnTo>
                <a:lnTo>
                  <a:pt x="6106" y="3757"/>
                </a:lnTo>
                <a:lnTo>
                  <a:pt x="6108" y="3780"/>
                </a:lnTo>
                <a:lnTo>
                  <a:pt x="6093" y="4291"/>
                </a:lnTo>
                <a:lnTo>
                  <a:pt x="6091" y="4303"/>
                </a:lnTo>
                <a:lnTo>
                  <a:pt x="6088" y="4315"/>
                </a:lnTo>
                <a:lnTo>
                  <a:pt x="6085" y="4326"/>
                </a:lnTo>
                <a:lnTo>
                  <a:pt x="6081" y="4338"/>
                </a:lnTo>
                <a:lnTo>
                  <a:pt x="6070" y="4358"/>
                </a:lnTo>
                <a:lnTo>
                  <a:pt x="6059" y="4373"/>
                </a:lnTo>
                <a:lnTo>
                  <a:pt x="6038" y="4399"/>
                </a:lnTo>
                <a:lnTo>
                  <a:pt x="6015" y="4425"/>
                </a:lnTo>
                <a:lnTo>
                  <a:pt x="5989" y="4449"/>
                </a:lnTo>
                <a:lnTo>
                  <a:pt x="5962" y="4472"/>
                </a:lnTo>
                <a:lnTo>
                  <a:pt x="5931" y="4495"/>
                </a:lnTo>
                <a:lnTo>
                  <a:pt x="5899" y="4516"/>
                </a:lnTo>
                <a:lnTo>
                  <a:pt x="5866" y="4536"/>
                </a:lnTo>
                <a:lnTo>
                  <a:pt x="5829" y="4556"/>
                </a:lnTo>
                <a:lnTo>
                  <a:pt x="5791" y="4574"/>
                </a:lnTo>
                <a:lnTo>
                  <a:pt x="5750" y="4593"/>
                </a:lnTo>
                <a:lnTo>
                  <a:pt x="5709" y="4609"/>
                </a:lnTo>
                <a:lnTo>
                  <a:pt x="5666" y="4624"/>
                </a:lnTo>
                <a:lnTo>
                  <a:pt x="5621" y="4640"/>
                </a:lnTo>
                <a:lnTo>
                  <a:pt x="5575" y="4655"/>
                </a:lnTo>
                <a:lnTo>
                  <a:pt x="5526" y="4667"/>
                </a:lnTo>
                <a:lnTo>
                  <a:pt x="5478" y="4679"/>
                </a:lnTo>
                <a:lnTo>
                  <a:pt x="5427" y="4691"/>
                </a:lnTo>
                <a:lnTo>
                  <a:pt x="5376" y="4702"/>
                </a:lnTo>
                <a:lnTo>
                  <a:pt x="5324" y="4711"/>
                </a:lnTo>
                <a:lnTo>
                  <a:pt x="5271" y="4720"/>
                </a:lnTo>
                <a:lnTo>
                  <a:pt x="5216" y="4728"/>
                </a:lnTo>
                <a:lnTo>
                  <a:pt x="5161" y="4736"/>
                </a:lnTo>
                <a:lnTo>
                  <a:pt x="5105" y="4742"/>
                </a:lnTo>
                <a:lnTo>
                  <a:pt x="5048" y="4748"/>
                </a:lnTo>
                <a:lnTo>
                  <a:pt x="4934" y="4755"/>
                </a:lnTo>
                <a:lnTo>
                  <a:pt x="4818" y="4761"/>
                </a:lnTo>
                <a:lnTo>
                  <a:pt x="4703" y="4763"/>
                </a:lnTo>
                <a:lnTo>
                  <a:pt x="4586" y="4761"/>
                </a:lnTo>
                <a:lnTo>
                  <a:pt x="4470" y="4755"/>
                </a:lnTo>
                <a:lnTo>
                  <a:pt x="4356" y="4748"/>
                </a:lnTo>
                <a:lnTo>
                  <a:pt x="4243" y="4737"/>
                </a:lnTo>
                <a:lnTo>
                  <a:pt x="4133" y="4722"/>
                </a:lnTo>
                <a:lnTo>
                  <a:pt x="4079" y="4714"/>
                </a:lnTo>
                <a:lnTo>
                  <a:pt x="4027" y="4705"/>
                </a:lnTo>
                <a:lnTo>
                  <a:pt x="3975" y="4695"/>
                </a:lnTo>
                <a:lnTo>
                  <a:pt x="3923" y="4684"/>
                </a:lnTo>
                <a:lnTo>
                  <a:pt x="3875" y="4673"/>
                </a:lnTo>
                <a:lnTo>
                  <a:pt x="3826" y="4661"/>
                </a:lnTo>
                <a:lnTo>
                  <a:pt x="3779" y="4647"/>
                </a:lnTo>
                <a:lnTo>
                  <a:pt x="3733" y="4634"/>
                </a:lnTo>
                <a:lnTo>
                  <a:pt x="3689" y="4620"/>
                </a:lnTo>
                <a:lnTo>
                  <a:pt x="3648" y="4605"/>
                </a:lnTo>
                <a:lnTo>
                  <a:pt x="3607" y="4588"/>
                </a:lnTo>
                <a:lnTo>
                  <a:pt x="3567" y="4573"/>
                </a:lnTo>
                <a:lnTo>
                  <a:pt x="3531" y="4554"/>
                </a:lnTo>
                <a:lnTo>
                  <a:pt x="3496" y="4536"/>
                </a:lnTo>
                <a:lnTo>
                  <a:pt x="3464" y="4518"/>
                </a:lnTo>
                <a:lnTo>
                  <a:pt x="3432" y="4498"/>
                </a:lnTo>
                <a:lnTo>
                  <a:pt x="3403" y="4478"/>
                </a:lnTo>
                <a:lnTo>
                  <a:pt x="3377" y="4457"/>
                </a:lnTo>
                <a:lnTo>
                  <a:pt x="3352" y="4436"/>
                </a:lnTo>
                <a:lnTo>
                  <a:pt x="3331" y="4413"/>
                </a:lnTo>
                <a:lnTo>
                  <a:pt x="3313" y="4390"/>
                </a:lnTo>
                <a:lnTo>
                  <a:pt x="3296" y="4366"/>
                </a:lnTo>
                <a:lnTo>
                  <a:pt x="3282" y="4341"/>
                </a:lnTo>
                <a:lnTo>
                  <a:pt x="3272" y="4317"/>
                </a:lnTo>
                <a:lnTo>
                  <a:pt x="3272" y="4076"/>
                </a:lnTo>
                <a:lnTo>
                  <a:pt x="3215" y="4063"/>
                </a:lnTo>
                <a:lnTo>
                  <a:pt x="3161" y="4046"/>
                </a:lnTo>
                <a:lnTo>
                  <a:pt x="3107" y="4029"/>
                </a:lnTo>
                <a:lnTo>
                  <a:pt x="3057" y="4013"/>
                </a:lnTo>
                <a:lnTo>
                  <a:pt x="3008" y="3993"/>
                </a:lnTo>
                <a:lnTo>
                  <a:pt x="2963" y="3973"/>
                </a:lnTo>
                <a:lnTo>
                  <a:pt x="2920" y="3952"/>
                </a:lnTo>
                <a:lnTo>
                  <a:pt x="2879" y="3930"/>
                </a:lnTo>
                <a:lnTo>
                  <a:pt x="2841" y="3908"/>
                </a:lnTo>
                <a:lnTo>
                  <a:pt x="2807" y="3883"/>
                </a:lnTo>
                <a:lnTo>
                  <a:pt x="2775" y="3857"/>
                </a:lnTo>
                <a:lnTo>
                  <a:pt x="2748" y="3831"/>
                </a:lnTo>
                <a:lnTo>
                  <a:pt x="2724" y="3804"/>
                </a:lnTo>
                <a:lnTo>
                  <a:pt x="2702" y="3777"/>
                </a:lnTo>
                <a:lnTo>
                  <a:pt x="2693" y="3761"/>
                </a:lnTo>
                <a:lnTo>
                  <a:pt x="2686" y="3746"/>
                </a:lnTo>
                <a:lnTo>
                  <a:pt x="2678" y="3732"/>
                </a:lnTo>
                <a:lnTo>
                  <a:pt x="2672" y="3717"/>
                </a:lnTo>
                <a:lnTo>
                  <a:pt x="2672" y="3207"/>
                </a:lnTo>
                <a:lnTo>
                  <a:pt x="2672" y="3201"/>
                </a:lnTo>
                <a:lnTo>
                  <a:pt x="1559" y="3599"/>
                </a:lnTo>
                <a:lnTo>
                  <a:pt x="88" y="2824"/>
                </a:lnTo>
                <a:lnTo>
                  <a:pt x="88" y="2703"/>
                </a:lnTo>
                <a:lnTo>
                  <a:pt x="1568" y="3483"/>
                </a:lnTo>
                <a:lnTo>
                  <a:pt x="2707" y="3076"/>
                </a:lnTo>
                <a:lnTo>
                  <a:pt x="2718" y="3060"/>
                </a:lnTo>
                <a:lnTo>
                  <a:pt x="2730" y="3043"/>
                </a:lnTo>
                <a:lnTo>
                  <a:pt x="2742" y="3026"/>
                </a:lnTo>
                <a:lnTo>
                  <a:pt x="2756" y="3009"/>
                </a:lnTo>
                <a:lnTo>
                  <a:pt x="2771" y="2994"/>
                </a:lnTo>
                <a:lnTo>
                  <a:pt x="2786" y="2979"/>
                </a:lnTo>
                <a:lnTo>
                  <a:pt x="2820" y="2950"/>
                </a:lnTo>
                <a:lnTo>
                  <a:pt x="2856" y="2921"/>
                </a:lnTo>
                <a:lnTo>
                  <a:pt x="2894" y="2895"/>
                </a:lnTo>
                <a:lnTo>
                  <a:pt x="2935" y="2869"/>
                </a:lnTo>
                <a:lnTo>
                  <a:pt x="2976" y="2847"/>
                </a:lnTo>
                <a:lnTo>
                  <a:pt x="2976" y="2828"/>
                </a:lnTo>
                <a:lnTo>
                  <a:pt x="1559" y="3334"/>
                </a:lnTo>
                <a:lnTo>
                  <a:pt x="0" y="2513"/>
                </a:lnTo>
                <a:lnTo>
                  <a:pt x="0" y="2393"/>
                </a:lnTo>
                <a:lnTo>
                  <a:pt x="1568" y="3218"/>
                </a:lnTo>
                <a:lnTo>
                  <a:pt x="2976" y="2716"/>
                </a:lnTo>
                <a:lnTo>
                  <a:pt x="2976" y="2565"/>
                </a:lnTo>
                <a:lnTo>
                  <a:pt x="1571" y="3066"/>
                </a:lnTo>
                <a:lnTo>
                  <a:pt x="1571" y="2953"/>
                </a:lnTo>
                <a:lnTo>
                  <a:pt x="2976" y="2452"/>
                </a:lnTo>
                <a:lnTo>
                  <a:pt x="2976" y="2300"/>
                </a:lnTo>
                <a:lnTo>
                  <a:pt x="1559" y="2805"/>
                </a:lnTo>
                <a:lnTo>
                  <a:pt x="0" y="1985"/>
                </a:lnTo>
                <a:lnTo>
                  <a:pt x="0" y="1865"/>
                </a:lnTo>
                <a:lnTo>
                  <a:pt x="1568" y="2690"/>
                </a:lnTo>
                <a:lnTo>
                  <a:pt x="2976" y="2187"/>
                </a:lnTo>
                <a:lnTo>
                  <a:pt x="2976" y="2037"/>
                </a:lnTo>
                <a:lnTo>
                  <a:pt x="1685" y="2496"/>
                </a:lnTo>
                <a:lnTo>
                  <a:pt x="1685" y="2384"/>
                </a:lnTo>
                <a:lnTo>
                  <a:pt x="2976" y="1924"/>
                </a:lnTo>
                <a:lnTo>
                  <a:pt x="2976" y="1754"/>
                </a:lnTo>
                <a:lnTo>
                  <a:pt x="1542" y="2268"/>
                </a:lnTo>
                <a:lnTo>
                  <a:pt x="20" y="1457"/>
                </a:lnTo>
                <a:lnTo>
                  <a:pt x="20" y="1216"/>
                </a:lnTo>
                <a:lnTo>
                  <a:pt x="1183" y="825"/>
                </a:lnTo>
                <a:lnTo>
                  <a:pt x="1183" y="682"/>
                </a:lnTo>
                <a:lnTo>
                  <a:pt x="2039" y="388"/>
                </a:lnTo>
                <a:lnTo>
                  <a:pt x="2209" y="478"/>
                </a:lnTo>
                <a:close/>
                <a:moveTo>
                  <a:pt x="3333" y="1082"/>
                </a:moveTo>
                <a:lnTo>
                  <a:pt x="3333" y="1082"/>
                </a:lnTo>
                <a:lnTo>
                  <a:pt x="3349" y="1067"/>
                </a:lnTo>
                <a:lnTo>
                  <a:pt x="3365" y="1052"/>
                </a:lnTo>
                <a:lnTo>
                  <a:pt x="3378" y="1038"/>
                </a:lnTo>
                <a:lnTo>
                  <a:pt x="3390" y="1024"/>
                </a:lnTo>
                <a:lnTo>
                  <a:pt x="3401" y="1011"/>
                </a:lnTo>
                <a:lnTo>
                  <a:pt x="3409" y="999"/>
                </a:lnTo>
                <a:lnTo>
                  <a:pt x="3416" y="986"/>
                </a:lnTo>
                <a:lnTo>
                  <a:pt x="3422" y="974"/>
                </a:lnTo>
                <a:lnTo>
                  <a:pt x="3427" y="962"/>
                </a:lnTo>
                <a:lnTo>
                  <a:pt x="3430" y="951"/>
                </a:lnTo>
                <a:lnTo>
                  <a:pt x="3432" y="941"/>
                </a:lnTo>
                <a:lnTo>
                  <a:pt x="3433" y="932"/>
                </a:lnTo>
                <a:lnTo>
                  <a:pt x="3433" y="922"/>
                </a:lnTo>
                <a:lnTo>
                  <a:pt x="3433" y="913"/>
                </a:lnTo>
                <a:lnTo>
                  <a:pt x="3430" y="906"/>
                </a:lnTo>
                <a:lnTo>
                  <a:pt x="3429" y="898"/>
                </a:lnTo>
                <a:lnTo>
                  <a:pt x="3424" y="889"/>
                </a:lnTo>
                <a:lnTo>
                  <a:pt x="3418" y="880"/>
                </a:lnTo>
                <a:lnTo>
                  <a:pt x="3410" y="871"/>
                </a:lnTo>
                <a:lnTo>
                  <a:pt x="3403" y="863"/>
                </a:lnTo>
                <a:lnTo>
                  <a:pt x="3392" y="854"/>
                </a:lnTo>
                <a:lnTo>
                  <a:pt x="3381" y="846"/>
                </a:lnTo>
                <a:lnTo>
                  <a:pt x="3355" y="830"/>
                </a:lnTo>
                <a:lnTo>
                  <a:pt x="3325" y="816"/>
                </a:lnTo>
                <a:lnTo>
                  <a:pt x="3291" y="802"/>
                </a:lnTo>
                <a:lnTo>
                  <a:pt x="3252" y="790"/>
                </a:lnTo>
                <a:lnTo>
                  <a:pt x="3209" y="779"/>
                </a:lnTo>
                <a:lnTo>
                  <a:pt x="3162" y="770"/>
                </a:lnTo>
                <a:lnTo>
                  <a:pt x="3110" y="763"/>
                </a:lnTo>
                <a:lnTo>
                  <a:pt x="3056" y="757"/>
                </a:lnTo>
                <a:lnTo>
                  <a:pt x="2996" y="752"/>
                </a:lnTo>
                <a:lnTo>
                  <a:pt x="2935" y="750"/>
                </a:lnTo>
                <a:lnTo>
                  <a:pt x="2870" y="750"/>
                </a:lnTo>
                <a:lnTo>
                  <a:pt x="2801" y="753"/>
                </a:lnTo>
                <a:lnTo>
                  <a:pt x="2730" y="758"/>
                </a:lnTo>
                <a:lnTo>
                  <a:pt x="3333" y="1082"/>
                </a:lnTo>
                <a:close/>
                <a:moveTo>
                  <a:pt x="2546" y="659"/>
                </a:moveTo>
                <a:lnTo>
                  <a:pt x="2546" y="659"/>
                </a:lnTo>
                <a:lnTo>
                  <a:pt x="2631" y="648"/>
                </a:lnTo>
                <a:lnTo>
                  <a:pt x="2716" y="639"/>
                </a:lnTo>
                <a:lnTo>
                  <a:pt x="2800" y="633"/>
                </a:lnTo>
                <a:lnTo>
                  <a:pt x="2882" y="629"/>
                </a:lnTo>
                <a:lnTo>
                  <a:pt x="2961" y="629"/>
                </a:lnTo>
                <a:lnTo>
                  <a:pt x="3037" y="632"/>
                </a:lnTo>
                <a:lnTo>
                  <a:pt x="3110" y="638"/>
                </a:lnTo>
                <a:lnTo>
                  <a:pt x="3145" y="642"/>
                </a:lnTo>
                <a:lnTo>
                  <a:pt x="3180" y="647"/>
                </a:lnTo>
                <a:lnTo>
                  <a:pt x="3214" y="653"/>
                </a:lnTo>
                <a:lnTo>
                  <a:pt x="3246" y="659"/>
                </a:lnTo>
                <a:lnTo>
                  <a:pt x="3276" y="667"/>
                </a:lnTo>
                <a:lnTo>
                  <a:pt x="3305" y="676"/>
                </a:lnTo>
                <a:lnTo>
                  <a:pt x="3334" y="685"/>
                </a:lnTo>
                <a:lnTo>
                  <a:pt x="3360" y="696"/>
                </a:lnTo>
                <a:lnTo>
                  <a:pt x="3386" y="706"/>
                </a:lnTo>
                <a:lnTo>
                  <a:pt x="3410" y="718"/>
                </a:lnTo>
                <a:lnTo>
                  <a:pt x="3433" y="732"/>
                </a:lnTo>
                <a:lnTo>
                  <a:pt x="3453" y="746"/>
                </a:lnTo>
                <a:lnTo>
                  <a:pt x="3473" y="761"/>
                </a:lnTo>
                <a:lnTo>
                  <a:pt x="3489" y="776"/>
                </a:lnTo>
                <a:lnTo>
                  <a:pt x="3505" y="795"/>
                </a:lnTo>
                <a:lnTo>
                  <a:pt x="3518" y="811"/>
                </a:lnTo>
                <a:lnTo>
                  <a:pt x="3531" y="831"/>
                </a:lnTo>
                <a:lnTo>
                  <a:pt x="3540" y="851"/>
                </a:lnTo>
                <a:lnTo>
                  <a:pt x="3547" y="871"/>
                </a:lnTo>
                <a:lnTo>
                  <a:pt x="3553" y="890"/>
                </a:lnTo>
                <a:lnTo>
                  <a:pt x="3556" y="910"/>
                </a:lnTo>
                <a:lnTo>
                  <a:pt x="3558" y="930"/>
                </a:lnTo>
                <a:lnTo>
                  <a:pt x="3558" y="950"/>
                </a:lnTo>
                <a:lnTo>
                  <a:pt x="3556" y="968"/>
                </a:lnTo>
                <a:lnTo>
                  <a:pt x="3552" y="988"/>
                </a:lnTo>
                <a:lnTo>
                  <a:pt x="3546" y="1006"/>
                </a:lnTo>
                <a:lnTo>
                  <a:pt x="3540" y="1024"/>
                </a:lnTo>
                <a:lnTo>
                  <a:pt x="3531" y="1043"/>
                </a:lnTo>
                <a:lnTo>
                  <a:pt x="3520" y="1059"/>
                </a:lnTo>
                <a:lnTo>
                  <a:pt x="3509" y="1078"/>
                </a:lnTo>
                <a:lnTo>
                  <a:pt x="3496" y="1094"/>
                </a:lnTo>
                <a:lnTo>
                  <a:pt x="3482" y="1111"/>
                </a:lnTo>
                <a:lnTo>
                  <a:pt x="3467" y="1128"/>
                </a:lnTo>
                <a:lnTo>
                  <a:pt x="3450" y="1145"/>
                </a:lnTo>
                <a:lnTo>
                  <a:pt x="3652" y="1254"/>
                </a:lnTo>
                <a:lnTo>
                  <a:pt x="4767" y="855"/>
                </a:lnTo>
                <a:lnTo>
                  <a:pt x="3610" y="263"/>
                </a:lnTo>
                <a:lnTo>
                  <a:pt x="2503" y="636"/>
                </a:lnTo>
                <a:lnTo>
                  <a:pt x="2546" y="659"/>
                </a:lnTo>
                <a:close/>
                <a:moveTo>
                  <a:pt x="1790" y="1021"/>
                </a:moveTo>
                <a:lnTo>
                  <a:pt x="1790" y="1021"/>
                </a:lnTo>
                <a:lnTo>
                  <a:pt x="1734" y="1053"/>
                </a:lnTo>
                <a:lnTo>
                  <a:pt x="1685" y="1087"/>
                </a:lnTo>
                <a:lnTo>
                  <a:pt x="1662" y="1102"/>
                </a:lnTo>
                <a:lnTo>
                  <a:pt x="1641" y="1119"/>
                </a:lnTo>
                <a:lnTo>
                  <a:pt x="1623" y="1136"/>
                </a:lnTo>
                <a:lnTo>
                  <a:pt x="1605" y="1151"/>
                </a:lnTo>
                <a:lnTo>
                  <a:pt x="1589" y="1168"/>
                </a:lnTo>
                <a:lnTo>
                  <a:pt x="1574" y="1184"/>
                </a:lnTo>
                <a:lnTo>
                  <a:pt x="1562" y="1200"/>
                </a:lnTo>
                <a:lnTo>
                  <a:pt x="1551" y="1215"/>
                </a:lnTo>
                <a:lnTo>
                  <a:pt x="1544" y="1230"/>
                </a:lnTo>
                <a:lnTo>
                  <a:pt x="1536" y="1245"/>
                </a:lnTo>
                <a:lnTo>
                  <a:pt x="1532" y="1260"/>
                </a:lnTo>
                <a:lnTo>
                  <a:pt x="1529" y="1276"/>
                </a:lnTo>
                <a:lnTo>
                  <a:pt x="1529" y="1286"/>
                </a:lnTo>
                <a:lnTo>
                  <a:pt x="1530" y="1298"/>
                </a:lnTo>
                <a:lnTo>
                  <a:pt x="1533" y="1311"/>
                </a:lnTo>
                <a:lnTo>
                  <a:pt x="1538" y="1323"/>
                </a:lnTo>
                <a:lnTo>
                  <a:pt x="1545" y="1335"/>
                </a:lnTo>
                <a:lnTo>
                  <a:pt x="1554" y="1347"/>
                </a:lnTo>
                <a:lnTo>
                  <a:pt x="1567" y="1358"/>
                </a:lnTo>
                <a:lnTo>
                  <a:pt x="1582" y="1370"/>
                </a:lnTo>
                <a:lnTo>
                  <a:pt x="1599" y="1382"/>
                </a:lnTo>
                <a:lnTo>
                  <a:pt x="1618" y="1393"/>
                </a:lnTo>
                <a:lnTo>
                  <a:pt x="1641" y="1403"/>
                </a:lnTo>
                <a:lnTo>
                  <a:pt x="1667" y="1414"/>
                </a:lnTo>
                <a:lnTo>
                  <a:pt x="1696" y="1423"/>
                </a:lnTo>
                <a:lnTo>
                  <a:pt x="1728" y="1432"/>
                </a:lnTo>
                <a:lnTo>
                  <a:pt x="1764" y="1440"/>
                </a:lnTo>
                <a:lnTo>
                  <a:pt x="1804" y="1448"/>
                </a:lnTo>
                <a:lnTo>
                  <a:pt x="1842" y="1452"/>
                </a:lnTo>
                <a:lnTo>
                  <a:pt x="1882" y="1457"/>
                </a:lnTo>
                <a:lnTo>
                  <a:pt x="1923" y="1460"/>
                </a:lnTo>
                <a:lnTo>
                  <a:pt x="1965" y="1463"/>
                </a:lnTo>
                <a:lnTo>
                  <a:pt x="2008" y="1464"/>
                </a:lnTo>
                <a:lnTo>
                  <a:pt x="2052" y="1464"/>
                </a:lnTo>
                <a:lnTo>
                  <a:pt x="2098" y="1463"/>
                </a:lnTo>
                <a:lnTo>
                  <a:pt x="2144" y="1461"/>
                </a:lnTo>
                <a:lnTo>
                  <a:pt x="2191" y="1458"/>
                </a:lnTo>
                <a:lnTo>
                  <a:pt x="2238" y="1455"/>
                </a:lnTo>
                <a:lnTo>
                  <a:pt x="2335" y="1445"/>
                </a:lnTo>
                <a:lnTo>
                  <a:pt x="2433" y="1431"/>
                </a:lnTo>
                <a:lnTo>
                  <a:pt x="2530" y="1413"/>
                </a:lnTo>
                <a:lnTo>
                  <a:pt x="1790" y="1021"/>
                </a:lnTo>
                <a:close/>
                <a:moveTo>
                  <a:pt x="1408" y="1260"/>
                </a:moveTo>
                <a:lnTo>
                  <a:pt x="1408" y="1260"/>
                </a:lnTo>
                <a:lnTo>
                  <a:pt x="1411" y="1239"/>
                </a:lnTo>
                <a:lnTo>
                  <a:pt x="1417" y="1219"/>
                </a:lnTo>
                <a:lnTo>
                  <a:pt x="1423" y="1198"/>
                </a:lnTo>
                <a:lnTo>
                  <a:pt x="1433" y="1178"/>
                </a:lnTo>
                <a:lnTo>
                  <a:pt x="1443" y="1158"/>
                </a:lnTo>
                <a:lnTo>
                  <a:pt x="1455" y="1139"/>
                </a:lnTo>
                <a:lnTo>
                  <a:pt x="1471" y="1119"/>
                </a:lnTo>
                <a:lnTo>
                  <a:pt x="1486" y="1099"/>
                </a:lnTo>
                <a:lnTo>
                  <a:pt x="1503" y="1079"/>
                </a:lnTo>
                <a:lnTo>
                  <a:pt x="1521" y="1061"/>
                </a:lnTo>
                <a:lnTo>
                  <a:pt x="1542" y="1043"/>
                </a:lnTo>
                <a:lnTo>
                  <a:pt x="1564" y="1024"/>
                </a:lnTo>
                <a:lnTo>
                  <a:pt x="1586" y="1006"/>
                </a:lnTo>
                <a:lnTo>
                  <a:pt x="1611" y="988"/>
                </a:lnTo>
                <a:lnTo>
                  <a:pt x="1635" y="971"/>
                </a:lnTo>
                <a:lnTo>
                  <a:pt x="1662" y="953"/>
                </a:lnTo>
                <a:lnTo>
                  <a:pt x="1623" y="933"/>
                </a:lnTo>
                <a:lnTo>
                  <a:pt x="356" y="1359"/>
                </a:lnTo>
                <a:lnTo>
                  <a:pt x="1562" y="2002"/>
                </a:lnTo>
                <a:lnTo>
                  <a:pt x="2803" y="1557"/>
                </a:lnTo>
                <a:lnTo>
                  <a:pt x="2695" y="1499"/>
                </a:lnTo>
                <a:lnTo>
                  <a:pt x="2634" y="1515"/>
                </a:lnTo>
                <a:lnTo>
                  <a:pt x="2573" y="1528"/>
                </a:lnTo>
                <a:lnTo>
                  <a:pt x="2514" y="1539"/>
                </a:lnTo>
                <a:lnTo>
                  <a:pt x="2454" y="1550"/>
                </a:lnTo>
                <a:lnTo>
                  <a:pt x="2395" y="1559"/>
                </a:lnTo>
                <a:lnTo>
                  <a:pt x="2337" y="1566"/>
                </a:lnTo>
                <a:lnTo>
                  <a:pt x="2281" y="1574"/>
                </a:lnTo>
                <a:lnTo>
                  <a:pt x="2224" y="1579"/>
                </a:lnTo>
                <a:lnTo>
                  <a:pt x="2169" y="1582"/>
                </a:lnTo>
                <a:lnTo>
                  <a:pt x="2116" y="1585"/>
                </a:lnTo>
                <a:lnTo>
                  <a:pt x="2064" y="1586"/>
                </a:lnTo>
                <a:lnTo>
                  <a:pt x="2014" y="1586"/>
                </a:lnTo>
                <a:lnTo>
                  <a:pt x="1964" y="1585"/>
                </a:lnTo>
                <a:lnTo>
                  <a:pt x="1917" y="1582"/>
                </a:lnTo>
                <a:lnTo>
                  <a:pt x="1871" y="1579"/>
                </a:lnTo>
                <a:lnTo>
                  <a:pt x="1827" y="1574"/>
                </a:lnTo>
                <a:lnTo>
                  <a:pt x="1784" y="1568"/>
                </a:lnTo>
                <a:lnTo>
                  <a:pt x="1746" y="1560"/>
                </a:lnTo>
                <a:lnTo>
                  <a:pt x="1708" y="1551"/>
                </a:lnTo>
                <a:lnTo>
                  <a:pt x="1672" y="1542"/>
                </a:lnTo>
                <a:lnTo>
                  <a:pt x="1635" y="1531"/>
                </a:lnTo>
                <a:lnTo>
                  <a:pt x="1602" y="1518"/>
                </a:lnTo>
                <a:lnTo>
                  <a:pt x="1570" y="1504"/>
                </a:lnTo>
                <a:lnTo>
                  <a:pt x="1539" y="1487"/>
                </a:lnTo>
                <a:lnTo>
                  <a:pt x="1510" y="1469"/>
                </a:lnTo>
                <a:lnTo>
                  <a:pt x="1486" y="1451"/>
                </a:lnTo>
                <a:lnTo>
                  <a:pt x="1463" y="1429"/>
                </a:lnTo>
                <a:lnTo>
                  <a:pt x="1454" y="1417"/>
                </a:lnTo>
                <a:lnTo>
                  <a:pt x="1445" y="1405"/>
                </a:lnTo>
                <a:lnTo>
                  <a:pt x="1436" y="1393"/>
                </a:lnTo>
                <a:lnTo>
                  <a:pt x="1428" y="1381"/>
                </a:lnTo>
                <a:lnTo>
                  <a:pt x="1422" y="1367"/>
                </a:lnTo>
                <a:lnTo>
                  <a:pt x="1417" y="1353"/>
                </a:lnTo>
                <a:lnTo>
                  <a:pt x="1413" y="1340"/>
                </a:lnTo>
                <a:lnTo>
                  <a:pt x="1410" y="1324"/>
                </a:lnTo>
                <a:lnTo>
                  <a:pt x="1407" y="1309"/>
                </a:lnTo>
                <a:lnTo>
                  <a:pt x="1407" y="1294"/>
                </a:lnTo>
                <a:lnTo>
                  <a:pt x="1407" y="1277"/>
                </a:lnTo>
                <a:lnTo>
                  <a:pt x="1408" y="1260"/>
                </a:lnTo>
                <a:close/>
                <a:moveTo>
                  <a:pt x="4044" y="2813"/>
                </a:moveTo>
                <a:lnTo>
                  <a:pt x="4044" y="2813"/>
                </a:lnTo>
                <a:lnTo>
                  <a:pt x="3992" y="2802"/>
                </a:lnTo>
                <a:lnTo>
                  <a:pt x="3945" y="2790"/>
                </a:lnTo>
                <a:lnTo>
                  <a:pt x="3899" y="2778"/>
                </a:lnTo>
                <a:lnTo>
                  <a:pt x="3859" y="2766"/>
                </a:lnTo>
                <a:lnTo>
                  <a:pt x="3821" y="2752"/>
                </a:lnTo>
                <a:lnTo>
                  <a:pt x="3788" y="2740"/>
                </a:lnTo>
                <a:lnTo>
                  <a:pt x="3759" y="2726"/>
                </a:lnTo>
                <a:lnTo>
                  <a:pt x="3731" y="2714"/>
                </a:lnTo>
                <a:lnTo>
                  <a:pt x="3709" y="2700"/>
                </a:lnTo>
                <a:lnTo>
                  <a:pt x="3690" y="2687"/>
                </a:lnTo>
                <a:lnTo>
                  <a:pt x="3674" y="2673"/>
                </a:lnTo>
                <a:lnTo>
                  <a:pt x="3661" y="2659"/>
                </a:lnTo>
                <a:lnTo>
                  <a:pt x="3652" y="2646"/>
                </a:lnTo>
                <a:lnTo>
                  <a:pt x="3648" y="2632"/>
                </a:lnTo>
                <a:lnTo>
                  <a:pt x="3645" y="2618"/>
                </a:lnTo>
                <a:lnTo>
                  <a:pt x="3646" y="2605"/>
                </a:lnTo>
                <a:lnTo>
                  <a:pt x="3649" y="2591"/>
                </a:lnTo>
                <a:lnTo>
                  <a:pt x="3657" y="2577"/>
                </a:lnTo>
                <a:lnTo>
                  <a:pt x="3668" y="2562"/>
                </a:lnTo>
                <a:lnTo>
                  <a:pt x="3681" y="2548"/>
                </a:lnTo>
                <a:lnTo>
                  <a:pt x="3698" y="2536"/>
                </a:lnTo>
                <a:lnTo>
                  <a:pt x="3718" y="2522"/>
                </a:lnTo>
                <a:lnTo>
                  <a:pt x="3741" y="2509"/>
                </a:lnTo>
                <a:lnTo>
                  <a:pt x="3766" y="2495"/>
                </a:lnTo>
                <a:lnTo>
                  <a:pt x="3795" y="2483"/>
                </a:lnTo>
                <a:lnTo>
                  <a:pt x="3827" y="2469"/>
                </a:lnTo>
                <a:lnTo>
                  <a:pt x="3861" y="2457"/>
                </a:lnTo>
                <a:lnTo>
                  <a:pt x="3899" y="2445"/>
                </a:lnTo>
                <a:lnTo>
                  <a:pt x="3939" y="2432"/>
                </a:lnTo>
                <a:lnTo>
                  <a:pt x="3981" y="2420"/>
                </a:lnTo>
                <a:lnTo>
                  <a:pt x="4027" y="2408"/>
                </a:lnTo>
                <a:lnTo>
                  <a:pt x="4076" y="2397"/>
                </a:lnTo>
                <a:lnTo>
                  <a:pt x="4133" y="2385"/>
                </a:lnTo>
                <a:lnTo>
                  <a:pt x="4193" y="2375"/>
                </a:lnTo>
                <a:lnTo>
                  <a:pt x="4254" y="2366"/>
                </a:lnTo>
                <a:lnTo>
                  <a:pt x="4315" y="2358"/>
                </a:lnTo>
                <a:lnTo>
                  <a:pt x="4377" y="2352"/>
                </a:lnTo>
                <a:lnTo>
                  <a:pt x="4438" y="2347"/>
                </a:lnTo>
                <a:lnTo>
                  <a:pt x="4500" y="2344"/>
                </a:lnTo>
                <a:lnTo>
                  <a:pt x="4563" y="2343"/>
                </a:lnTo>
                <a:lnTo>
                  <a:pt x="4624" y="2343"/>
                </a:lnTo>
                <a:lnTo>
                  <a:pt x="4685" y="2343"/>
                </a:lnTo>
                <a:lnTo>
                  <a:pt x="4745" y="2346"/>
                </a:lnTo>
                <a:lnTo>
                  <a:pt x="4805" y="2349"/>
                </a:lnTo>
                <a:lnTo>
                  <a:pt x="4864" y="2353"/>
                </a:lnTo>
                <a:lnTo>
                  <a:pt x="4921" y="2359"/>
                </a:lnTo>
                <a:lnTo>
                  <a:pt x="4977" y="2366"/>
                </a:lnTo>
                <a:lnTo>
                  <a:pt x="5032" y="2375"/>
                </a:lnTo>
                <a:lnTo>
                  <a:pt x="4044" y="2813"/>
                </a:lnTo>
                <a:close/>
                <a:moveTo>
                  <a:pt x="2672" y="3466"/>
                </a:moveTo>
                <a:lnTo>
                  <a:pt x="1559" y="3862"/>
                </a:lnTo>
                <a:lnTo>
                  <a:pt x="0" y="3041"/>
                </a:lnTo>
                <a:lnTo>
                  <a:pt x="0" y="2921"/>
                </a:lnTo>
                <a:lnTo>
                  <a:pt x="1568" y="3748"/>
                </a:lnTo>
                <a:lnTo>
                  <a:pt x="2672" y="3353"/>
                </a:lnTo>
                <a:lnTo>
                  <a:pt x="2672" y="3466"/>
                </a:lnTo>
                <a:close/>
                <a:moveTo>
                  <a:pt x="1544" y="2533"/>
                </a:moveTo>
                <a:lnTo>
                  <a:pt x="76" y="1761"/>
                </a:lnTo>
                <a:lnTo>
                  <a:pt x="76" y="1641"/>
                </a:lnTo>
                <a:lnTo>
                  <a:pt x="1544" y="2413"/>
                </a:lnTo>
                <a:lnTo>
                  <a:pt x="1544" y="2533"/>
                </a:lnTo>
                <a:close/>
                <a:moveTo>
                  <a:pt x="1430" y="3002"/>
                </a:moveTo>
                <a:lnTo>
                  <a:pt x="88" y="2295"/>
                </a:lnTo>
                <a:lnTo>
                  <a:pt x="88" y="2175"/>
                </a:lnTo>
                <a:lnTo>
                  <a:pt x="1430" y="2882"/>
                </a:lnTo>
                <a:lnTo>
                  <a:pt x="1430" y="3002"/>
                </a:lnTo>
                <a:close/>
              </a:path>
            </a:pathLst>
          </a:custGeom>
          <a:solidFill>
            <a:schemeClr val="tx2"/>
          </a:solidFill>
          <a:ln w="9525">
            <a:noFill/>
            <a:round/>
            <a:headEnd/>
            <a:tailEnd/>
          </a:ln>
        </p:spPr>
        <p:txBody>
          <a:bodyPr vert="horz" wrap="square" lIns="91440" tIns="45720" rIns="91440" bIns="45720" anchor="t"/>
          <a:lstStyle/>
          <a:p>
            <a:pPr defTabSz="914077"/>
            <a:endParaRPr lang="sv-SE" dirty="0">
              <a:solidFill>
                <a:srgbClr val="000000"/>
              </a:solidFill>
            </a:endParaRPr>
          </a:p>
        </p:txBody>
      </p:sp>
      <p:sp>
        <p:nvSpPr>
          <p:cNvPr id="97" name="TextBox 96"/>
          <p:cNvSpPr txBox="1"/>
          <p:nvPr/>
        </p:nvSpPr>
        <p:spPr>
          <a:xfrm>
            <a:off x="7571553" y="1602460"/>
            <a:ext cx="654999" cy="167738"/>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err="1" smtClean="0">
                <a:solidFill>
                  <a:srgbClr val="646464"/>
                </a:solidFill>
                <a:latin typeface="EYInterstate Light" panose="02000506000000020004" pitchFamily="2" charset="0"/>
              </a:rPr>
              <a:t>Payment</a:t>
            </a:r>
            <a:endParaRPr lang="sv-SE" sz="1000" dirty="0" smtClean="0">
              <a:solidFill>
                <a:srgbClr val="646464"/>
              </a:solidFill>
              <a:latin typeface="EYInterstate Light" panose="02000506000000020004" pitchFamily="2" charset="0"/>
            </a:endParaRPr>
          </a:p>
        </p:txBody>
      </p:sp>
      <p:sp>
        <p:nvSpPr>
          <p:cNvPr id="98" name="TextBox 97"/>
          <p:cNvSpPr txBox="1"/>
          <p:nvPr/>
        </p:nvSpPr>
        <p:spPr>
          <a:xfrm>
            <a:off x="7571553" y="2200480"/>
            <a:ext cx="794607" cy="167738"/>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smtClean="0">
                <a:solidFill>
                  <a:srgbClr val="646464"/>
                </a:solidFill>
                <a:latin typeface="EYInterstate Light" panose="02000506000000020004" pitchFamily="2" charset="0"/>
              </a:rPr>
              <a:t>Information</a:t>
            </a:r>
          </a:p>
        </p:txBody>
      </p:sp>
      <p:sp>
        <p:nvSpPr>
          <p:cNvPr id="99" name="TextBox 98"/>
          <p:cNvSpPr txBox="1"/>
          <p:nvPr/>
        </p:nvSpPr>
        <p:spPr>
          <a:xfrm>
            <a:off x="7571553" y="2929305"/>
            <a:ext cx="723710" cy="167738"/>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smtClean="0">
                <a:solidFill>
                  <a:srgbClr val="646464"/>
                </a:solidFill>
                <a:latin typeface="EYInterstate Light" panose="02000506000000020004" pitchFamily="2" charset="0"/>
              </a:rPr>
              <a:t>Access </a:t>
            </a:r>
            <a:r>
              <a:rPr lang="sv-SE" sz="1000" dirty="0" err="1" smtClean="0">
                <a:solidFill>
                  <a:srgbClr val="646464"/>
                </a:solidFill>
                <a:latin typeface="EYInterstate Light" panose="02000506000000020004" pitchFamily="2" charset="0"/>
              </a:rPr>
              <a:t>control</a:t>
            </a:r>
            <a:endParaRPr lang="sv-SE" sz="1000" dirty="0" smtClean="0">
              <a:solidFill>
                <a:srgbClr val="646464"/>
              </a:solidFill>
              <a:latin typeface="EYInterstate Light" panose="02000506000000020004" pitchFamily="2" charset="0"/>
            </a:endParaRPr>
          </a:p>
        </p:txBody>
      </p:sp>
      <p:grpSp>
        <p:nvGrpSpPr>
          <p:cNvPr id="100" name="Group 99"/>
          <p:cNvGrpSpPr/>
          <p:nvPr/>
        </p:nvGrpSpPr>
        <p:grpSpPr>
          <a:xfrm>
            <a:off x="1545659" y="5569160"/>
            <a:ext cx="453836" cy="386738"/>
            <a:chOff x="3174522" y="1664287"/>
            <a:chExt cx="1316822" cy="673471"/>
          </a:xfrm>
        </p:grpSpPr>
        <p:grpSp>
          <p:nvGrpSpPr>
            <p:cNvPr id="101" name="Group 100"/>
            <p:cNvGrpSpPr/>
            <p:nvPr/>
          </p:nvGrpSpPr>
          <p:grpSpPr>
            <a:xfrm>
              <a:off x="3174522" y="1667291"/>
              <a:ext cx="301923" cy="670467"/>
              <a:chOff x="3174522" y="1667291"/>
              <a:chExt cx="301923" cy="670467"/>
            </a:xfrm>
          </p:grpSpPr>
          <p:grpSp>
            <p:nvGrpSpPr>
              <p:cNvPr id="111" name="Group 110"/>
              <p:cNvGrpSpPr/>
              <p:nvPr/>
            </p:nvGrpSpPr>
            <p:grpSpPr>
              <a:xfrm>
                <a:off x="3174522" y="1667291"/>
                <a:ext cx="301923" cy="670467"/>
                <a:chOff x="3174522" y="1667291"/>
                <a:chExt cx="301923" cy="670467"/>
              </a:xfrm>
            </p:grpSpPr>
            <p:cxnSp>
              <p:nvCxnSpPr>
                <p:cNvPr id="113" name="Straight Connector 112"/>
                <p:cNvCxnSpPr/>
                <p:nvPr/>
              </p:nvCxnSpPr>
              <p:spPr>
                <a:xfrm>
                  <a:off x="3325483" y="1667291"/>
                  <a:ext cx="0" cy="670467"/>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3174522" y="1777516"/>
                  <a:ext cx="30192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112" name="Straight Connector 111"/>
              <p:cNvCxnSpPr/>
              <p:nvPr/>
            </p:nvCxnSpPr>
            <p:spPr>
              <a:xfrm flipV="1">
                <a:off x="3194650" y="1852278"/>
                <a:ext cx="261667" cy="959"/>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3904892" y="1664287"/>
              <a:ext cx="301923" cy="670467"/>
              <a:chOff x="3174522" y="1667291"/>
              <a:chExt cx="301923" cy="670467"/>
            </a:xfrm>
          </p:grpSpPr>
          <p:grpSp>
            <p:nvGrpSpPr>
              <p:cNvPr id="107" name="Group 106"/>
              <p:cNvGrpSpPr/>
              <p:nvPr/>
            </p:nvGrpSpPr>
            <p:grpSpPr>
              <a:xfrm>
                <a:off x="3174522" y="1667291"/>
                <a:ext cx="301923" cy="670467"/>
                <a:chOff x="3174522" y="1667291"/>
                <a:chExt cx="301923" cy="670467"/>
              </a:xfrm>
            </p:grpSpPr>
            <p:cxnSp>
              <p:nvCxnSpPr>
                <p:cNvPr id="109" name="Straight Connector 108"/>
                <p:cNvCxnSpPr/>
                <p:nvPr/>
              </p:nvCxnSpPr>
              <p:spPr>
                <a:xfrm>
                  <a:off x="3325483" y="1667291"/>
                  <a:ext cx="0" cy="670467"/>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174522" y="1777516"/>
                  <a:ext cx="30192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108" name="Straight Connector 107"/>
              <p:cNvCxnSpPr/>
              <p:nvPr/>
            </p:nvCxnSpPr>
            <p:spPr>
              <a:xfrm flipV="1">
                <a:off x="3194650" y="1852278"/>
                <a:ext cx="261667" cy="959"/>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sp>
          <p:nvSpPr>
            <p:cNvPr id="103" name="Freeform 102"/>
            <p:cNvSpPr/>
            <p:nvPr/>
          </p:nvSpPr>
          <p:spPr>
            <a:xfrm>
              <a:off x="3469737" y="1774512"/>
              <a:ext cx="445336" cy="51753"/>
            </a:xfrm>
            <a:custGeom>
              <a:avLst/>
              <a:gdLst>
                <a:gd name="connsiteX0" fmla="*/ 0 w 723900"/>
                <a:gd name="connsiteY0" fmla="*/ 0 h 139700"/>
                <a:gd name="connsiteX1" fmla="*/ 361950 w 723900"/>
                <a:gd name="connsiteY1" fmla="*/ 139700 h 139700"/>
                <a:gd name="connsiteX2" fmla="*/ 723900 w 723900"/>
                <a:gd name="connsiteY2" fmla="*/ 0 h 139700"/>
              </a:gdLst>
              <a:ahLst/>
              <a:cxnLst>
                <a:cxn ang="0">
                  <a:pos x="connsiteX0" y="connsiteY0"/>
                </a:cxn>
                <a:cxn ang="0">
                  <a:pos x="connsiteX1" y="connsiteY1"/>
                </a:cxn>
                <a:cxn ang="0">
                  <a:pos x="connsiteX2" y="connsiteY2"/>
                </a:cxn>
              </a:cxnLst>
              <a:rect l="l" t="t" r="r" b="b"/>
              <a:pathLst>
                <a:path w="723900" h="139700">
                  <a:moveTo>
                    <a:pt x="0" y="0"/>
                  </a:moveTo>
                  <a:cubicBezTo>
                    <a:pt x="120650" y="69850"/>
                    <a:pt x="241300" y="139700"/>
                    <a:pt x="361950" y="139700"/>
                  </a:cubicBezTo>
                  <a:cubicBezTo>
                    <a:pt x="482600" y="139700"/>
                    <a:pt x="675217" y="50800"/>
                    <a:pt x="723900" y="0"/>
                  </a:cubicBezTo>
                </a:path>
              </a:pathLst>
            </a:custGeom>
            <a:noFill/>
            <a:ln w="9525">
              <a:solidFill>
                <a:srgbClr val="F4A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646464"/>
                </a:solidFill>
              </a:endParaRPr>
            </a:p>
          </p:txBody>
        </p:sp>
        <p:sp>
          <p:nvSpPr>
            <p:cNvPr id="104" name="Freeform 103"/>
            <p:cNvSpPr/>
            <p:nvPr/>
          </p:nvSpPr>
          <p:spPr>
            <a:xfrm>
              <a:off x="4178993" y="1846877"/>
              <a:ext cx="312351" cy="44299"/>
            </a:xfrm>
            <a:custGeom>
              <a:avLst/>
              <a:gdLst>
                <a:gd name="connsiteX0" fmla="*/ 0 w 469900"/>
                <a:gd name="connsiteY0" fmla="*/ 0 h 109740"/>
                <a:gd name="connsiteX1" fmla="*/ 247650 w 469900"/>
                <a:gd name="connsiteY1" fmla="*/ 107950 h 109740"/>
                <a:gd name="connsiteX2" fmla="*/ 469900 w 469900"/>
                <a:gd name="connsiteY2" fmla="*/ 57150 h 109740"/>
              </a:gdLst>
              <a:ahLst/>
              <a:cxnLst>
                <a:cxn ang="0">
                  <a:pos x="connsiteX0" y="connsiteY0"/>
                </a:cxn>
                <a:cxn ang="0">
                  <a:pos x="connsiteX1" y="connsiteY1"/>
                </a:cxn>
                <a:cxn ang="0">
                  <a:pos x="connsiteX2" y="connsiteY2"/>
                </a:cxn>
              </a:cxnLst>
              <a:rect l="l" t="t" r="r" b="b"/>
              <a:pathLst>
                <a:path w="469900" h="109740">
                  <a:moveTo>
                    <a:pt x="0" y="0"/>
                  </a:moveTo>
                  <a:cubicBezTo>
                    <a:pt x="84666" y="49212"/>
                    <a:pt x="169333" y="98425"/>
                    <a:pt x="247650" y="107950"/>
                  </a:cubicBezTo>
                  <a:cubicBezTo>
                    <a:pt x="325967" y="117475"/>
                    <a:pt x="397933" y="87312"/>
                    <a:pt x="469900" y="57150"/>
                  </a:cubicBezTo>
                </a:path>
              </a:pathLst>
            </a:custGeom>
            <a:noFill/>
            <a:ln w="9525">
              <a:solidFill>
                <a:srgbClr val="F4A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646464"/>
                </a:solidFill>
              </a:endParaRPr>
            </a:p>
          </p:txBody>
        </p:sp>
        <p:sp>
          <p:nvSpPr>
            <p:cNvPr id="105" name="Freeform 104"/>
            <p:cNvSpPr/>
            <p:nvPr/>
          </p:nvSpPr>
          <p:spPr>
            <a:xfrm>
              <a:off x="3456317" y="1849274"/>
              <a:ext cx="476397" cy="41903"/>
            </a:xfrm>
            <a:custGeom>
              <a:avLst/>
              <a:gdLst>
                <a:gd name="connsiteX0" fmla="*/ 0 w 723900"/>
                <a:gd name="connsiteY0" fmla="*/ 0 h 139700"/>
                <a:gd name="connsiteX1" fmla="*/ 361950 w 723900"/>
                <a:gd name="connsiteY1" fmla="*/ 139700 h 139700"/>
                <a:gd name="connsiteX2" fmla="*/ 723900 w 723900"/>
                <a:gd name="connsiteY2" fmla="*/ 0 h 139700"/>
              </a:gdLst>
              <a:ahLst/>
              <a:cxnLst>
                <a:cxn ang="0">
                  <a:pos x="connsiteX0" y="connsiteY0"/>
                </a:cxn>
                <a:cxn ang="0">
                  <a:pos x="connsiteX1" y="connsiteY1"/>
                </a:cxn>
                <a:cxn ang="0">
                  <a:pos x="connsiteX2" y="connsiteY2"/>
                </a:cxn>
              </a:cxnLst>
              <a:rect l="l" t="t" r="r" b="b"/>
              <a:pathLst>
                <a:path w="723900" h="139700">
                  <a:moveTo>
                    <a:pt x="0" y="0"/>
                  </a:moveTo>
                  <a:cubicBezTo>
                    <a:pt x="120650" y="69850"/>
                    <a:pt x="241300" y="139700"/>
                    <a:pt x="361950" y="139700"/>
                  </a:cubicBezTo>
                  <a:cubicBezTo>
                    <a:pt x="482600" y="139700"/>
                    <a:pt x="675217" y="50800"/>
                    <a:pt x="723900" y="0"/>
                  </a:cubicBezTo>
                </a:path>
              </a:pathLst>
            </a:custGeom>
            <a:noFill/>
            <a:ln w="9525">
              <a:solidFill>
                <a:srgbClr val="F4A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646464"/>
                </a:solidFill>
              </a:endParaRPr>
            </a:p>
          </p:txBody>
        </p:sp>
        <p:sp>
          <p:nvSpPr>
            <p:cNvPr id="106" name="Freeform 105"/>
            <p:cNvSpPr/>
            <p:nvPr/>
          </p:nvSpPr>
          <p:spPr>
            <a:xfrm>
              <a:off x="4203376" y="1774512"/>
              <a:ext cx="263586" cy="51753"/>
            </a:xfrm>
            <a:custGeom>
              <a:avLst/>
              <a:gdLst>
                <a:gd name="connsiteX0" fmla="*/ 0 w 469900"/>
                <a:gd name="connsiteY0" fmla="*/ 0 h 109740"/>
                <a:gd name="connsiteX1" fmla="*/ 247650 w 469900"/>
                <a:gd name="connsiteY1" fmla="*/ 107950 h 109740"/>
                <a:gd name="connsiteX2" fmla="*/ 469900 w 469900"/>
                <a:gd name="connsiteY2" fmla="*/ 57150 h 109740"/>
              </a:gdLst>
              <a:ahLst/>
              <a:cxnLst>
                <a:cxn ang="0">
                  <a:pos x="connsiteX0" y="connsiteY0"/>
                </a:cxn>
                <a:cxn ang="0">
                  <a:pos x="connsiteX1" y="connsiteY1"/>
                </a:cxn>
                <a:cxn ang="0">
                  <a:pos x="connsiteX2" y="connsiteY2"/>
                </a:cxn>
              </a:cxnLst>
              <a:rect l="l" t="t" r="r" b="b"/>
              <a:pathLst>
                <a:path w="469900" h="109740">
                  <a:moveTo>
                    <a:pt x="0" y="0"/>
                  </a:moveTo>
                  <a:cubicBezTo>
                    <a:pt x="84666" y="49212"/>
                    <a:pt x="169333" y="98425"/>
                    <a:pt x="247650" y="107950"/>
                  </a:cubicBezTo>
                  <a:cubicBezTo>
                    <a:pt x="325967" y="117475"/>
                    <a:pt x="397933" y="87312"/>
                    <a:pt x="469900" y="57150"/>
                  </a:cubicBezTo>
                </a:path>
              </a:pathLst>
            </a:custGeom>
            <a:noFill/>
            <a:ln w="9525">
              <a:solidFill>
                <a:srgbClr val="F4A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646464"/>
                </a:solidFill>
              </a:endParaRPr>
            </a:p>
          </p:txBody>
        </p:sp>
      </p:grpSp>
      <p:sp>
        <p:nvSpPr>
          <p:cNvPr id="115" name="TextBox 114"/>
          <p:cNvSpPr txBox="1"/>
          <p:nvPr/>
        </p:nvSpPr>
        <p:spPr>
          <a:xfrm>
            <a:off x="6711032" y="1241250"/>
            <a:ext cx="1977571" cy="193899"/>
          </a:xfrm>
          <a:prstGeom prst="rect">
            <a:avLst/>
          </a:prstGeom>
          <a:solidFill>
            <a:schemeClr val="accent2"/>
          </a:solidFill>
        </p:spPr>
        <p:txBody>
          <a:bodyPr wrap="square" lIns="0" tIns="36576" rIns="0" bIns="0" rtlCol="0">
            <a:spAutoFit/>
          </a:bodyPr>
          <a:lstStyle/>
          <a:p>
            <a:pPr algn="ctr">
              <a:lnSpc>
                <a:spcPct val="85000"/>
              </a:lnSpc>
              <a:spcAft>
                <a:spcPts val="600"/>
              </a:spcAft>
              <a:buClr>
                <a:srgbClr val="FFE600"/>
              </a:buClr>
              <a:buSzPct val="70000"/>
            </a:pPr>
            <a:r>
              <a:rPr lang="sv-SE" sz="1200" b="1" dirty="0" err="1" smtClean="0">
                <a:solidFill>
                  <a:schemeClr val="bg1"/>
                </a:solidFill>
                <a:latin typeface="EYInterstate Light" panose="02000506000000020004" pitchFamily="2" charset="0"/>
              </a:rPr>
              <a:t>Related</a:t>
            </a:r>
            <a:r>
              <a:rPr lang="sv-SE" sz="1200" b="1" dirty="0" smtClean="0">
                <a:solidFill>
                  <a:schemeClr val="bg1"/>
                </a:solidFill>
                <a:latin typeface="EYInterstate Light" panose="02000506000000020004" pitchFamily="2" charset="0"/>
              </a:rPr>
              <a:t> services</a:t>
            </a:r>
            <a:endParaRPr lang="sv-SE" sz="1200" b="1" dirty="0" smtClean="0">
              <a:solidFill>
                <a:srgbClr val="646464"/>
              </a:solidFill>
              <a:latin typeface="EYInterstate Light" panose="02000506000000020004" pitchFamily="2" charset="0"/>
            </a:endParaRPr>
          </a:p>
        </p:txBody>
      </p:sp>
      <p:sp>
        <p:nvSpPr>
          <p:cNvPr id="116" name="TextBox 115"/>
          <p:cNvSpPr txBox="1"/>
          <p:nvPr/>
        </p:nvSpPr>
        <p:spPr>
          <a:xfrm>
            <a:off x="6711032" y="3540421"/>
            <a:ext cx="1977572" cy="193899"/>
          </a:xfrm>
          <a:prstGeom prst="rect">
            <a:avLst/>
          </a:prstGeom>
          <a:solidFill>
            <a:schemeClr val="accent2"/>
          </a:solidFill>
        </p:spPr>
        <p:txBody>
          <a:bodyPr wrap="square" lIns="0" tIns="36576" rIns="0" bIns="0" rtlCol="0">
            <a:spAutoFit/>
          </a:bodyPr>
          <a:lstStyle/>
          <a:p>
            <a:pPr algn="ctr">
              <a:lnSpc>
                <a:spcPct val="85000"/>
              </a:lnSpc>
              <a:spcAft>
                <a:spcPts val="600"/>
              </a:spcAft>
              <a:buClr>
                <a:srgbClr val="FFE600"/>
              </a:buClr>
              <a:buSzPct val="70000"/>
            </a:pPr>
            <a:r>
              <a:rPr lang="sv-SE" sz="1200" b="1" dirty="0" smtClean="0">
                <a:solidFill>
                  <a:schemeClr val="bg1"/>
                </a:solidFill>
                <a:latin typeface="EYInterstate Light" panose="02000506000000020004" pitchFamily="2" charset="0"/>
              </a:rPr>
              <a:t>Areas </a:t>
            </a:r>
            <a:r>
              <a:rPr lang="sv-SE" sz="1200" b="1" dirty="0" err="1" smtClean="0">
                <a:solidFill>
                  <a:schemeClr val="bg1"/>
                </a:solidFill>
                <a:latin typeface="EYInterstate Light" panose="02000506000000020004" pitchFamily="2" charset="0"/>
              </a:rPr>
              <a:t>of</a:t>
            </a:r>
            <a:r>
              <a:rPr lang="sv-SE" sz="1200" b="1" dirty="0" smtClean="0">
                <a:solidFill>
                  <a:schemeClr val="bg1"/>
                </a:solidFill>
                <a:latin typeface="EYInterstate Light" panose="02000506000000020004" pitchFamily="2" charset="0"/>
              </a:rPr>
              <a:t> </a:t>
            </a:r>
            <a:r>
              <a:rPr lang="sv-SE" sz="1200" b="1" dirty="0" err="1" smtClean="0">
                <a:solidFill>
                  <a:schemeClr val="bg1"/>
                </a:solidFill>
                <a:latin typeface="EYInterstate Light" panose="02000506000000020004" pitchFamily="2" charset="0"/>
              </a:rPr>
              <a:t>responsibility</a:t>
            </a:r>
            <a:endParaRPr lang="sv-SE" sz="1200" b="1" dirty="0" smtClean="0">
              <a:solidFill>
                <a:schemeClr val="bg1"/>
              </a:solidFill>
              <a:latin typeface="EYInterstate Light" panose="02000506000000020004" pitchFamily="2" charset="0"/>
            </a:endParaRPr>
          </a:p>
        </p:txBody>
      </p:sp>
      <p:sp>
        <p:nvSpPr>
          <p:cNvPr id="117" name="TextBox 116"/>
          <p:cNvSpPr txBox="1"/>
          <p:nvPr/>
        </p:nvSpPr>
        <p:spPr>
          <a:xfrm>
            <a:off x="455778" y="1241250"/>
            <a:ext cx="1977570" cy="193899"/>
          </a:xfrm>
          <a:prstGeom prst="rect">
            <a:avLst/>
          </a:prstGeom>
          <a:solidFill>
            <a:schemeClr val="accent2"/>
          </a:solidFill>
        </p:spPr>
        <p:txBody>
          <a:bodyPr wrap="square" lIns="0" tIns="36576" rIns="0" bIns="0" rtlCol="0">
            <a:spAutoFit/>
          </a:bodyPr>
          <a:lstStyle/>
          <a:p>
            <a:pPr algn="ctr">
              <a:lnSpc>
                <a:spcPct val="85000"/>
              </a:lnSpc>
              <a:spcAft>
                <a:spcPts val="600"/>
              </a:spcAft>
              <a:buClr>
                <a:srgbClr val="FFE600"/>
              </a:buClr>
              <a:buSzPct val="70000"/>
            </a:pPr>
            <a:r>
              <a:rPr lang="sv-SE" sz="1200" b="1" dirty="0" err="1" smtClean="0">
                <a:solidFill>
                  <a:schemeClr val="bg1"/>
                </a:solidFill>
                <a:latin typeface="EYInterstate Light" panose="02000506000000020004" pitchFamily="2" charset="0"/>
              </a:rPr>
              <a:t>Electricity</a:t>
            </a:r>
            <a:r>
              <a:rPr lang="sv-SE" sz="1200" b="1" dirty="0" smtClean="0">
                <a:solidFill>
                  <a:schemeClr val="bg1"/>
                </a:solidFill>
                <a:latin typeface="EYInterstate Light" panose="02000506000000020004" pitchFamily="2" charset="0"/>
              </a:rPr>
              <a:t> system </a:t>
            </a:r>
            <a:r>
              <a:rPr lang="sv-SE" sz="1200" b="1" dirty="0" err="1" smtClean="0">
                <a:solidFill>
                  <a:schemeClr val="bg1"/>
                </a:solidFill>
                <a:latin typeface="EYInterstate Light" panose="02000506000000020004" pitchFamily="2" charset="0"/>
              </a:rPr>
              <a:t>infrastructure</a:t>
            </a:r>
            <a:endParaRPr lang="sv-SE" sz="1200" b="1" dirty="0" smtClean="0">
              <a:solidFill>
                <a:schemeClr val="bg1"/>
              </a:solidFill>
              <a:latin typeface="EYInterstate Light" panose="02000506000000020004" pitchFamily="2" charset="0"/>
            </a:endParaRPr>
          </a:p>
        </p:txBody>
      </p:sp>
      <p:sp>
        <p:nvSpPr>
          <p:cNvPr id="118" name="TextBox 117"/>
          <p:cNvSpPr txBox="1"/>
          <p:nvPr/>
        </p:nvSpPr>
        <p:spPr>
          <a:xfrm>
            <a:off x="2673474" y="1196537"/>
            <a:ext cx="3778459" cy="193899"/>
          </a:xfrm>
          <a:prstGeom prst="rect">
            <a:avLst/>
          </a:prstGeom>
          <a:solidFill>
            <a:schemeClr val="accent2"/>
          </a:solidFill>
        </p:spPr>
        <p:txBody>
          <a:bodyPr wrap="square" lIns="0" tIns="36576" rIns="0" bIns="0" rtlCol="0">
            <a:spAutoFit/>
          </a:bodyPr>
          <a:lstStyle/>
          <a:p>
            <a:pPr algn="ctr">
              <a:lnSpc>
                <a:spcPct val="85000"/>
              </a:lnSpc>
              <a:spcAft>
                <a:spcPts val="600"/>
              </a:spcAft>
              <a:buClr>
                <a:srgbClr val="FFE600"/>
              </a:buClr>
              <a:buSzPct val="70000"/>
            </a:pPr>
            <a:r>
              <a:rPr lang="sv-SE" sz="1200" b="1" dirty="0" err="1" smtClean="0">
                <a:solidFill>
                  <a:schemeClr val="bg1"/>
                </a:solidFill>
                <a:latin typeface="EYInterstate Light" panose="02000506000000020004" pitchFamily="2" charset="0"/>
              </a:rPr>
              <a:t>Elecric</a:t>
            </a:r>
            <a:r>
              <a:rPr lang="sv-SE" sz="1200" b="1" dirty="0" smtClean="0">
                <a:solidFill>
                  <a:schemeClr val="bg1"/>
                </a:solidFill>
                <a:latin typeface="EYInterstate Light" panose="02000506000000020004" pitchFamily="2" charset="0"/>
              </a:rPr>
              <a:t> road</a:t>
            </a:r>
          </a:p>
        </p:txBody>
      </p:sp>
      <p:sp>
        <p:nvSpPr>
          <p:cNvPr id="119" name="TextBox 118"/>
          <p:cNvSpPr txBox="1"/>
          <p:nvPr/>
        </p:nvSpPr>
        <p:spPr>
          <a:xfrm>
            <a:off x="5055553" y="1673866"/>
            <a:ext cx="1360564" cy="167738"/>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sv-SE" sz="1000" dirty="0" smtClean="0">
                <a:solidFill>
                  <a:srgbClr val="646464"/>
                </a:solidFill>
                <a:latin typeface="EYInterstate Light" panose="02000506000000020004" pitchFamily="2" charset="0"/>
              </a:rPr>
              <a:t>Access </a:t>
            </a:r>
            <a:r>
              <a:rPr lang="sv-SE" sz="1000" dirty="0" err="1" smtClean="0">
                <a:solidFill>
                  <a:srgbClr val="646464"/>
                </a:solidFill>
                <a:latin typeface="EYInterstate Light" panose="02000506000000020004" pitchFamily="2" charset="0"/>
              </a:rPr>
              <a:t>control</a:t>
            </a:r>
            <a:r>
              <a:rPr lang="sv-SE" sz="1000" dirty="0" smtClean="0">
                <a:solidFill>
                  <a:srgbClr val="646464"/>
                </a:solidFill>
                <a:latin typeface="EYInterstate Light" panose="02000506000000020004" pitchFamily="2" charset="0"/>
              </a:rPr>
              <a:t> </a:t>
            </a:r>
          </a:p>
        </p:txBody>
      </p:sp>
      <p:sp>
        <p:nvSpPr>
          <p:cNvPr id="120" name="Arc 119"/>
          <p:cNvSpPr/>
          <p:nvPr/>
        </p:nvSpPr>
        <p:spPr>
          <a:xfrm rot="20199080">
            <a:off x="5054074" y="2629156"/>
            <a:ext cx="599294" cy="866459"/>
          </a:xfrm>
          <a:prstGeom prst="arc">
            <a:avLst>
              <a:gd name="adj1" fmla="val 16200000"/>
              <a:gd name="adj2" fmla="val 5645142"/>
            </a:avLst>
          </a:prstGeom>
          <a:ln w="22225">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solidFill>
                <a:srgbClr val="000000"/>
              </a:solidFill>
            </a:endParaRPr>
          </a:p>
        </p:txBody>
      </p:sp>
      <p:cxnSp>
        <p:nvCxnSpPr>
          <p:cNvPr id="121" name="Straight Connector 120"/>
          <p:cNvCxnSpPr/>
          <p:nvPr/>
        </p:nvCxnSpPr>
        <p:spPr>
          <a:xfrm flipH="1">
            <a:off x="5659189" y="2005932"/>
            <a:ext cx="95364" cy="978374"/>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22" name="Freeform 145"/>
          <p:cNvSpPr>
            <a:spLocks noChangeArrowheads="1"/>
          </p:cNvSpPr>
          <p:nvPr/>
        </p:nvSpPr>
        <p:spPr bwMode="auto">
          <a:xfrm>
            <a:off x="7136480" y="3810126"/>
            <a:ext cx="366368" cy="329566"/>
          </a:xfrm>
          <a:custGeom>
            <a:avLst/>
            <a:gdLst>
              <a:gd name="T0" fmla="*/ 2147483647 w 929"/>
              <a:gd name="T1" fmla="*/ 2147483647 h 909"/>
              <a:gd name="T2" fmla="*/ 2147483647 w 929"/>
              <a:gd name="T3" fmla="*/ 2147483647 h 909"/>
              <a:gd name="T4" fmla="*/ 2147483647 w 929"/>
              <a:gd name="T5" fmla="*/ 2147483647 h 909"/>
              <a:gd name="T6" fmla="*/ 2147483647 w 929"/>
              <a:gd name="T7" fmla="*/ 2147483647 h 909"/>
              <a:gd name="T8" fmla="*/ 2147483647 w 929"/>
              <a:gd name="T9" fmla="*/ 2147483647 h 909"/>
              <a:gd name="T10" fmla="*/ 2147483647 w 929"/>
              <a:gd name="T11" fmla="*/ 2147483647 h 909"/>
              <a:gd name="T12" fmla="*/ 2147483647 w 929"/>
              <a:gd name="T13" fmla="*/ 2147483647 h 909"/>
              <a:gd name="T14" fmla="*/ 2147483647 w 929"/>
              <a:gd name="T15" fmla="*/ 2147483647 h 909"/>
              <a:gd name="T16" fmla="*/ 2147483647 w 929"/>
              <a:gd name="T17" fmla="*/ 2147483647 h 909"/>
              <a:gd name="T18" fmla="*/ 2147483647 w 929"/>
              <a:gd name="T19" fmla="*/ 2147483647 h 909"/>
              <a:gd name="T20" fmla="*/ 2147483647 w 929"/>
              <a:gd name="T21" fmla="*/ 2147483647 h 909"/>
              <a:gd name="T22" fmla="*/ 2147483647 w 929"/>
              <a:gd name="T23" fmla="*/ 2147483647 h 909"/>
              <a:gd name="T24" fmla="*/ 2147483647 w 929"/>
              <a:gd name="T25" fmla="*/ 2147483647 h 909"/>
              <a:gd name="T26" fmla="*/ 2147483647 w 929"/>
              <a:gd name="T27" fmla="*/ 0 h 909"/>
              <a:gd name="T28" fmla="*/ 2147483647 w 929"/>
              <a:gd name="T29" fmla="*/ 2147483647 h 909"/>
              <a:gd name="T30" fmla="*/ 2147483647 w 929"/>
              <a:gd name="T31" fmla="*/ 2147483647 h 909"/>
              <a:gd name="T32" fmla="*/ 2147483647 w 929"/>
              <a:gd name="T33" fmla="*/ 2147483647 h 909"/>
              <a:gd name="T34" fmla="*/ 2147483647 w 929"/>
              <a:gd name="T35" fmla="*/ 2147483647 h 909"/>
              <a:gd name="T36" fmla="*/ 2147483647 w 929"/>
              <a:gd name="T37" fmla="*/ 2147483647 h 909"/>
              <a:gd name="T38" fmla="*/ 2147483647 w 929"/>
              <a:gd name="T39" fmla="*/ 2147483647 h 909"/>
              <a:gd name="T40" fmla="*/ 2147483647 w 929"/>
              <a:gd name="T41" fmla="*/ 2147483647 h 909"/>
              <a:gd name="T42" fmla="*/ 2147483647 w 929"/>
              <a:gd name="T43" fmla="*/ 2147483647 h 909"/>
              <a:gd name="T44" fmla="*/ 2147483647 w 929"/>
              <a:gd name="T45" fmla="*/ 2147483647 h 909"/>
              <a:gd name="T46" fmla="*/ 2147483647 w 929"/>
              <a:gd name="T47" fmla="*/ 2147483647 h 909"/>
              <a:gd name="T48" fmla="*/ 2147483647 w 929"/>
              <a:gd name="T49" fmla="*/ 2147483647 h 909"/>
              <a:gd name="T50" fmla="*/ 2147483647 w 929"/>
              <a:gd name="T51" fmla="*/ 2147483647 h 909"/>
              <a:gd name="T52" fmla="*/ 2147483647 w 929"/>
              <a:gd name="T53" fmla="*/ 2147483647 h 909"/>
              <a:gd name="T54" fmla="*/ 2147483647 w 929"/>
              <a:gd name="T55" fmla="*/ 2147483647 h 909"/>
              <a:gd name="T56" fmla="*/ 2147483647 w 929"/>
              <a:gd name="T57" fmla="*/ 2147483647 h 909"/>
              <a:gd name="T58" fmla="*/ 2147483647 w 929"/>
              <a:gd name="T59" fmla="*/ 2147483647 h 909"/>
              <a:gd name="T60" fmla="*/ 2147483647 w 929"/>
              <a:gd name="T61" fmla="*/ 2147483647 h 909"/>
              <a:gd name="T62" fmla="*/ 2147483647 w 929"/>
              <a:gd name="T63" fmla="*/ 2147483647 h 909"/>
              <a:gd name="T64" fmla="*/ 2147483647 w 929"/>
              <a:gd name="T65" fmla="*/ 2147483647 h 909"/>
              <a:gd name="T66" fmla="*/ 2147483647 w 929"/>
              <a:gd name="T67" fmla="*/ 2147483647 h 9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29" h="909">
                <a:moveTo>
                  <a:pt x="869" y="620"/>
                </a:moveTo>
                <a:lnTo>
                  <a:pt x="869" y="620"/>
                </a:lnTo>
                <a:cubicBezTo>
                  <a:pt x="824" y="568"/>
                  <a:pt x="751" y="561"/>
                  <a:pt x="692" y="581"/>
                </a:cubicBezTo>
                <a:cubicBezTo>
                  <a:pt x="543" y="438"/>
                  <a:pt x="543" y="438"/>
                  <a:pt x="543" y="438"/>
                </a:cubicBezTo>
                <a:cubicBezTo>
                  <a:pt x="725" y="254"/>
                  <a:pt x="725" y="254"/>
                  <a:pt x="725" y="254"/>
                </a:cubicBezTo>
                <a:cubicBezTo>
                  <a:pt x="778" y="248"/>
                  <a:pt x="778" y="248"/>
                  <a:pt x="778" y="248"/>
                </a:cubicBezTo>
                <a:cubicBezTo>
                  <a:pt x="869" y="105"/>
                  <a:pt x="869" y="105"/>
                  <a:pt x="869" y="105"/>
                </a:cubicBezTo>
                <a:cubicBezTo>
                  <a:pt x="817" y="58"/>
                  <a:pt x="817" y="58"/>
                  <a:pt x="817" y="58"/>
                </a:cubicBezTo>
                <a:cubicBezTo>
                  <a:pt x="680" y="150"/>
                  <a:pt x="680" y="150"/>
                  <a:pt x="680" y="150"/>
                </a:cubicBezTo>
                <a:cubicBezTo>
                  <a:pt x="673" y="195"/>
                  <a:pt x="673" y="195"/>
                  <a:pt x="673" y="195"/>
                </a:cubicBezTo>
                <a:cubicBezTo>
                  <a:pt x="490" y="379"/>
                  <a:pt x="490" y="379"/>
                  <a:pt x="490" y="379"/>
                </a:cubicBezTo>
                <a:cubicBezTo>
                  <a:pt x="333" y="222"/>
                  <a:pt x="333" y="222"/>
                  <a:pt x="333" y="222"/>
                </a:cubicBezTo>
                <a:cubicBezTo>
                  <a:pt x="353" y="163"/>
                  <a:pt x="340" y="91"/>
                  <a:pt x="294" y="46"/>
                </a:cubicBezTo>
                <a:cubicBezTo>
                  <a:pt x="268" y="13"/>
                  <a:pt x="229" y="0"/>
                  <a:pt x="189" y="0"/>
                </a:cubicBezTo>
                <a:cubicBezTo>
                  <a:pt x="254" y="64"/>
                  <a:pt x="254" y="64"/>
                  <a:pt x="254" y="64"/>
                </a:cubicBezTo>
                <a:cubicBezTo>
                  <a:pt x="229" y="175"/>
                  <a:pt x="229" y="175"/>
                  <a:pt x="229" y="175"/>
                </a:cubicBezTo>
                <a:cubicBezTo>
                  <a:pt x="118" y="209"/>
                  <a:pt x="118" y="209"/>
                  <a:pt x="118" y="209"/>
                </a:cubicBezTo>
                <a:cubicBezTo>
                  <a:pt x="20" y="111"/>
                  <a:pt x="20" y="111"/>
                  <a:pt x="20" y="111"/>
                </a:cubicBezTo>
                <a:cubicBezTo>
                  <a:pt x="0" y="169"/>
                  <a:pt x="20" y="235"/>
                  <a:pt x="59" y="280"/>
                </a:cubicBezTo>
                <a:cubicBezTo>
                  <a:pt x="111" y="327"/>
                  <a:pt x="183" y="339"/>
                  <a:pt x="242" y="313"/>
                </a:cubicBezTo>
                <a:cubicBezTo>
                  <a:pt x="379" y="457"/>
                  <a:pt x="379" y="457"/>
                  <a:pt x="379" y="457"/>
                </a:cubicBezTo>
                <a:cubicBezTo>
                  <a:pt x="78" y="751"/>
                  <a:pt x="78" y="751"/>
                  <a:pt x="78" y="751"/>
                </a:cubicBezTo>
                <a:cubicBezTo>
                  <a:pt x="59" y="777"/>
                  <a:pt x="59" y="816"/>
                  <a:pt x="78" y="842"/>
                </a:cubicBezTo>
                <a:cubicBezTo>
                  <a:pt x="85" y="849"/>
                  <a:pt x="85" y="849"/>
                  <a:pt x="85" y="849"/>
                </a:cubicBezTo>
                <a:cubicBezTo>
                  <a:pt x="111" y="868"/>
                  <a:pt x="150" y="868"/>
                  <a:pt x="170" y="849"/>
                </a:cubicBezTo>
                <a:cubicBezTo>
                  <a:pt x="470" y="549"/>
                  <a:pt x="470" y="549"/>
                  <a:pt x="470" y="549"/>
                </a:cubicBezTo>
                <a:cubicBezTo>
                  <a:pt x="602" y="672"/>
                  <a:pt x="602" y="672"/>
                  <a:pt x="602" y="672"/>
                </a:cubicBezTo>
                <a:cubicBezTo>
                  <a:pt x="575" y="731"/>
                  <a:pt x="588" y="803"/>
                  <a:pt x="634" y="856"/>
                </a:cubicBezTo>
                <a:cubicBezTo>
                  <a:pt x="673" y="888"/>
                  <a:pt x="725" y="908"/>
                  <a:pt x="778" y="901"/>
                </a:cubicBezTo>
                <a:cubicBezTo>
                  <a:pt x="686" y="810"/>
                  <a:pt x="686" y="810"/>
                  <a:pt x="686" y="810"/>
                </a:cubicBezTo>
                <a:cubicBezTo>
                  <a:pt x="713" y="719"/>
                  <a:pt x="713" y="719"/>
                  <a:pt x="713" y="719"/>
                </a:cubicBezTo>
                <a:cubicBezTo>
                  <a:pt x="803" y="692"/>
                  <a:pt x="803" y="692"/>
                  <a:pt x="803" y="692"/>
                </a:cubicBezTo>
                <a:cubicBezTo>
                  <a:pt x="908" y="797"/>
                  <a:pt x="908" y="797"/>
                  <a:pt x="908" y="797"/>
                </a:cubicBezTo>
                <a:cubicBezTo>
                  <a:pt x="928" y="738"/>
                  <a:pt x="915" y="666"/>
                  <a:pt x="869" y="620"/>
                </a:cubicBezTo>
              </a:path>
            </a:pathLst>
          </a:custGeom>
          <a:solidFill>
            <a:schemeClr val="accent1"/>
          </a:solidFill>
          <a:ln>
            <a:noFill/>
          </a:ln>
          <a:extLst/>
        </p:spPr>
        <p:txBody>
          <a:bodyPr wrap="none" anchor="ctr"/>
          <a:lstStyle/>
          <a:p>
            <a:pPr algn="ctr" fontAlgn="base">
              <a:spcBef>
                <a:spcPct val="0"/>
              </a:spcBef>
              <a:spcAft>
                <a:spcPct val="0"/>
              </a:spcAft>
              <a:defRPr/>
            </a:pPr>
            <a:endParaRPr lang="en-US" sz="1600">
              <a:solidFill>
                <a:srgbClr val="646464"/>
              </a:solidFill>
            </a:endParaRPr>
          </a:p>
        </p:txBody>
      </p:sp>
      <p:sp>
        <p:nvSpPr>
          <p:cNvPr id="123" name="Freeform 19"/>
          <p:cNvSpPr>
            <a:spLocks noEditPoints="1"/>
          </p:cNvSpPr>
          <p:nvPr/>
        </p:nvSpPr>
        <p:spPr bwMode="auto">
          <a:xfrm>
            <a:off x="7167220" y="2885359"/>
            <a:ext cx="246430" cy="350755"/>
          </a:xfrm>
          <a:custGeom>
            <a:avLst/>
            <a:gdLst>
              <a:gd name="T0" fmla="*/ 2147483647 w 492"/>
              <a:gd name="T1" fmla="*/ 2147483647 h 708"/>
              <a:gd name="T2" fmla="*/ 2147483647 w 492"/>
              <a:gd name="T3" fmla="*/ 2147483647 h 708"/>
              <a:gd name="T4" fmla="*/ 0 w 492"/>
              <a:gd name="T5" fmla="*/ 2147483647 h 708"/>
              <a:gd name="T6" fmla="*/ 2147483647 w 492"/>
              <a:gd name="T7" fmla="*/ 2147483647 h 708"/>
              <a:gd name="T8" fmla="*/ 2147483647 w 492"/>
              <a:gd name="T9" fmla="*/ 2147483647 h 708"/>
              <a:gd name="T10" fmla="*/ 2147483647 w 492"/>
              <a:gd name="T11" fmla="*/ 2147483647 h 708"/>
              <a:gd name="T12" fmla="*/ 2147483647 w 492"/>
              <a:gd name="T13" fmla="*/ 2147483647 h 708"/>
              <a:gd name="T14" fmla="*/ 2147483647 w 492"/>
              <a:gd name="T15" fmla="*/ 2147483647 h 708"/>
              <a:gd name="T16" fmla="*/ 2147483647 w 492"/>
              <a:gd name="T17" fmla="*/ 2147483647 h 708"/>
              <a:gd name="T18" fmla="*/ 2147483647 w 492"/>
              <a:gd name="T19" fmla="*/ 2147483647 h 708"/>
              <a:gd name="T20" fmla="*/ 2147483647 w 492"/>
              <a:gd name="T21" fmla="*/ 2147483647 h 708"/>
              <a:gd name="T22" fmla="*/ 2147483647 w 492"/>
              <a:gd name="T23" fmla="*/ 2147483647 h 708"/>
              <a:gd name="T24" fmla="*/ 2147483647 w 492"/>
              <a:gd name="T25" fmla="*/ 2147483647 h 708"/>
              <a:gd name="T26" fmla="*/ 2147483647 w 492"/>
              <a:gd name="T27" fmla="*/ 2147483647 h 708"/>
              <a:gd name="T28" fmla="*/ 2147483647 w 492"/>
              <a:gd name="T29" fmla="*/ 2147483647 h 708"/>
              <a:gd name="T30" fmla="*/ 2147483647 w 492"/>
              <a:gd name="T31" fmla="*/ 2147483647 h 708"/>
              <a:gd name="T32" fmla="*/ 2147483647 w 492"/>
              <a:gd name="T33" fmla="*/ 2147483647 h 708"/>
              <a:gd name="T34" fmla="*/ 2147483647 w 492"/>
              <a:gd name="T35" fmla="*/ 2147483647 h 708"/>
              <a:gd name="T36" fmla="*/ 2147483647 w 492"/>
              <a:gd name="T37" fmla="*/ 2147483647 h 708"/>
              <a:gd name="T38" fmla="*/ 2147483647 w 492"/>
              <a:gd name="T39" fmla="*/ 2147483647 h 708"/>
              <a:gd name="T40" fmla="*/ 2147483647 w 492"/>
              <a:gd name="T41" fmla="*/ 2147483647 h 708"/>
              <a:gd name="T42" fmla="*/ 2147483647 w 492"/>
              <a:gd name="T43" fmla="*/ 2147483647 h 708"/>
              <a:gd name="T44" fmla="*/ 2147483647 w 492"/>
              <a:gd name="T45" fmla="*/ 2147483647 h 708"/>
              <a:gd name="T46" fmla="*/ 2147483647 w 492"/>
              <a:gd name="T47" fmla="*/ 2147483647 h 708"/>
              <a:gd name="T48" fmla="*/ 2147483647 w 492"/>
              <a:gd name="T49" fmla="*/ 2147483647 h 708"/>
              <a:gd name="T50" fmla="*/ 2147483647 w 492"/>
              <a:gd name="T51" fmla="*/ 2147483647 h 708"/>
              <a:gd name="T52" fmla="*/ 2147483647 w 492"/>
              <a:gd name="T53" fmla="*/ 2147483647 h 708"/>
              <a:gd name="T54" fmla="*/ 2147483647 w 492"/>
              <a:gd name="T55" fmla="*/ 2147483647 h 708"/>
              <a:gd name="T56" fmla="*/ 2147483647 w 492"/>
              <a:gd name="T57" fmla="*/ 2147483647 h 708"/>
              <a:gd name="T58" fmla="*/ 2147483647 w 492"/>
              <a:gd name="T59" fmla="*/ 2147483647 h 708"/>
              <a:gd name="T60" fmla="*/ 2147483647 w 492"/>
              <a:gd name="T61" fmla="*/ 2147483647 h 708"/>
              <a:gd name="T62" fmla="*/ 2147483647 w 492"/>
              <a:gd name="T63" fmla="*/ 2147483647 h 708"/>
              <a:gd name="T64" fmla="*/ 2147483647 w 492"/>
              <a:gd name="T65" fmla="*/ 0 h 708"/>
              <a:gd name="T66" fmla="*/ 2147483647 w 492"/>
              <a:gd name="T67" fmla="*/ 2147483647 h 708"/>
              <a:gd name="T68" fmla="*/ 2147483647 w 492"/>
              <a:gd name="T69" fmla="*/ 2147483647 h 708"/>
              <a:gd name="T70" fmla="*/ 2147483647 w 492"/>
              <a:gd name="T71" fmla="*/ 2147483647 h 708"/>
              <a:gd name="T72" fmla="*/ 2147483647 w 492"/>
              <a:gd name="T73" fmla="*/ 2147483647 h 708"/>
              <a:gd name="T74" fmla="*/ 2147483647 w 492"/>
              <a:gd name="T75" fmla="*/ 2147483647 h 7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2" h="708">
                <a:moveTo>
                  <a:pt x="451" y="313"/>
                </a:moveTo>
                <a:lnTo>
                  <a:pt x="41" y="313"/>
                </a:lnTo>
                <a:lnTo>
                  <a:pt x="24" y="317"/>
                </a:lnTo>
                <a:lnTo>
                  <a:pt x="11" y="326"/>
                </a:lnTo>
                <a:lnTo>
                  <a:pt x="2" y="339"/>
                </a:lnTo>
                <a:lnTo>
                  <a:pt x="0" y="354"/>
                </a:lnTo>
                <a:lnTo>
                  <a:pt x="0" y="667"/>
                </a:lnTo>
                <a:lnTo>
                  <a:pt x="2" y="683"/>
                </a:lnTo>
                <a:lnTo>
                  <a:pt x="11" y="696"/>
                </a:lnTo>
                <a:lnTo>
                  <a:pt x="24" y="705"/>
                </a:lnTo>
                <a:lnTo>
                  <a:pt x="41" y="708"/>
                </a:lnTo>
                <a:lnTo>
                  <a:pt x="451" y="708"/>
                </a:lnTo>
                <a:lnTo>
                  <a:pt x="467" y="705"/>
                </a:lnTo>
                <a:lnTo>
                  <a:pt x="480" y="696"/>
                </a:lnTo>
                <a:lnTo>
                  <a:pt x="489" y="683"/>
                </a:lnTo>
                <a:lnTo>
                  <a:pt x="492" y="667"/>
                </a:lnTo>
                <a:lnTo>
                  <a:pt x="492" y="354"/>
                </a:lnTo>
                <a:lnTo>
                  <a:pt x="489" y="339"/>
                </a:lnTo>
                <a:lnTo>
                  <a:pt x="480" y="326"/>
                </a:lnTo>
                <a:lnTo>
                  <a:pt x="467" y="317"/>
                </a:lnTo>
                <a:lnTo>
                  <a:pt x="451" y="313"/>
                </a:lnTo>
                <a:close/>
                <a:moveTo>
                  <a:pt x="272" y="520"/>
                </a:moveTo>
                <a:lnTo>
                  <a:pt x="272" y="637"/>
                </a:lnTo>
                <a:lnTo>
                  <a:pt x="219" y="637"/>
                </a:lnTo>
                <a:lnTo>
                  <a:pt x="219" y="520"/>
                </a:lnTo>
                <a:lnTo>
                  <a:pt x="206" y="508"/>
                </a:lnTo>
                <a:lnTo>
                  <a:pt x="196" y="493"/>
                </a:lnTo>
                <a:lnTo>
                  <a:pt x="193" y="475"/>
                </a:lnTo>
                <a:lnTo>
                  <a:pt x="196" y="458"/>
                </a:lnTo>
                <a:lnTo>
                  <a:pt x="204" y="444"/>
                </a:lnTo>
                <a:lnTo>
                  <a:pt x="214" y="432"/>
                </a:lnTo>
                <a:lnTo>
                  <a:pt x="230" y="424"/>
                </a:lnTo>
                <a:lnTo>
                  <a:pt x="246" y="422"/>
                </a:lnTo>
                <a:lnTo>
                  <a:pt x="262" y="424"/>
                </a:lnTo>
                <a:lnTo>
                  <a:pt x="277" y="432"/>
                </a:lnTo>
                <a:lnTo>
                  <a:pt x="289" y="444"/>
                </a:lnTo>
                <a:lnTo>
                  <a:pt x="295" y="458"/>
                </a:lnTo>
                <a:lnTo>
                  <a:pt x="298" y="475"/>
                </a:lnTo>
                <a:lnTo>
                  <a:pt x="295" y="493"/>
                </a:lnTo>
                <a:lnTo>
                  <a:pt x="285" y="508"/>
                </a:lnTo>
                <a:lnTo>
                  <a:pt x="272" y="520"/>
                </a:lnTo>
                <a:close/>
                <a:moveTo>
                  <a:pt x="352" y="267"/>
                </a:moveTo>
                <a:lnTo>
                  <a:pt x="352" y="188"/>
                </a:lnTo>
                <a:lnTo>
                  <a:pt x="348" y="159"/>
                </a:lnTo>
                <a:lnTo>
                  <a:pt x="338" y="133"/>
                </a:lnTo>
                <a:lnTo>
                  <a:pt x="321" y="112"/>
                </a:lnTo>
                <a:lnTo>
                  <a:pt x="299" y="95"/>
                </a:lnTo>
                <a:lnTo>
                  <a:pt x="273" y="84"/>
                </a:lnTo>
                <a:lnTo>
                  <a:pt x="246" y="81"/>
                </a:lnTo>
                <a:lnTo>
                  <a:pt x="218" y="84"/>
                </a:lnTo>
                <a:lnTo>
                  <a:pt x="192" y="95"/>
                </a:lnTo>
                <a:lnTo>
                  <a:pt x="170" y="112"/>
                </a:lnTo>
                <a:lnTo>
                  <a:pt x="153" y="133"/>
                </a:lnTo>
                <a:lnTo>
                  <a:pt x="143" y="159"/>
                </a:lnTo>
                <a:lnTo>
                  <a:pt x="139" y="188"/>
                </a:lnTo>
                <a:lnTo>
                  <a:pt x="139" y="267"/>
                </a:lnTo>
                <a:lnTo>
                  <a:pt x="59" y="267"/>
                </a:lnTo>
                <a:lnTo>
                  <a:pt x="59" y="188"/>
                </a:lnTo>
                <a:lnTo>
                  <a:pt x="63" y="150"/>
                </a:lnTo>
                <a:lnTo>
                  <a:pt x="73" y="114"/>
                </a:lnTo>
                <a:lnTo>
                  <a:pt x="91" y="83"/>
                </a:lnTo>
                <a:lnTo>
                  <a:pt x="113" y="55"/>
                </a:lnTo>
                <a:lnTo>
                  <a:pt x="142" y="33"/>
                </a:lnTo>
                <a:lnTo>
                  <a:pt x="173" y="15"/>
                </a:lnTo>
                <a:lnTo>
                  <a:pt x="208" y="4"/>
                </a:lnTo>
                <a:lnTo>
                  <a:pt x="246" y="0"/>
                </a:lnTo>
                <a:lnTo>
                  <a:pt x="284" y="4"/>
                </a:lnTo>
                <a:lnTo>
                  <a:pt x="319" y="15"/>
                </a:lnTo>
                <a:lnTo>
                  <a:pt x="350" y="33"/>
                </a:lnTo>
                <a:lnTo>
                  <a:pt x="378" y="55"/>
                </a:lnTo>
                <a:lnTo>
                  <a:pt x="400" y="83"/>
                </a:lnTo>
                <a:lnTo>
                  <a:pt x="418" y="114"/>
                </a:lnTo>
                <a:lnTo>
                  <a:pt x="429" y="150"/>
                </a:lnTo>
                <a:lnTo>
                  <a:pt x="432" y="188"/>
                </a:lnTo>
                <a:lnTo>
                  <a:pt x="432" y="267"/>
                </a:lnTo>
                <a:lnTo>
                  <a:pt x="352" y="267"/>
                </a:lnTo>
                <a:close/>
              </a:path>
            </a:pathLst>
          </a:custGeom>
          <a:solidFill>
            <a:schemeClr val="accent1"/>
          </a:solidFill>
          <a:ln>
            <a:noFill/>
          </a:ln>
          <a:extLst/>
        </p:spPr>
        <p:txBody>
          <a:bodyPr/>
          <a:lstStyle/>
          <a:p>
            <a:pPr eaLnBrk="0" fontAlgn="base" hangingPunct="0">
              <a:spcBef>
                <a:spcPct val="0"/>
              </a:spcBef>
              <a:spcAft>
                <a:spcPct val="0"/>
              </a:spcAft>
            </a:pPr>
            <a:endParaRPr lang="nb-NO" sz="1600">
              <a:solidFill>
                <a:srgbClr val="646464"/>
              </a:solidFill>
            </a:endParaRPr>
          </a:p>
        </p:txBody>
      </p:sp>
      <p:sp>
        <p:nvSpPr>
          <p:cNvPr id="124" name="Freeform 26"/>
          <p:cNvSpPr>
            <a:spLocks noEditPoints="1"/>
          </p:cNvSpPr>
          <p:nvPr/>
        </p:nvSpPr>
        <p:spPr bwMode="auto">
          <a:xfrm>
            <a:off x="7196591" y="5599690"/>
            <a:ext cx="353397" cy="400997"/>
          </a:xfrm>
          <a:custGeom>
            <a:avLst/>
            <a:gdLst>
              <a:gd name="T0" fmla="*/ 155138 w 735"/>
              <a:gd name="T1" fmla="*/ 631794 h 660"/>
              <a:gd name="T2" fmla="*/ 447428 w 735"/>
              <a:gd name="T3" fmla="*/ 691376 h 660"/>
              <a:gd name="T4" fmla="*/ 448552 w 735"/>
              <a:gd name="T5" fmla="*/ 688003 h 660"/>
              <a:gd name="T6" fmla="*/ 617181 w 735"/>
              <a:gd name="T7" fmla="*/ 385596 h 660"/>
              <a:gd name="T8" fmla="*/ 640789 w 735"/>
              <a:gd name="T9" fmla="*/ 396838 h 660"/>
              <a:gd name="T10" fmla="*/ 648658 w 735"/>
              <a:gd name="T11" fmla="*/ 423819 h 660"/>
              <a:gd name="T12" fmla="*/ 638540 w 735"/>
              <a:gd name="T13" fmla="*/ 432812 h 660"/>
              <a:gd name="T14" fmla="*/ 661024 w 735"/>
              <a:gd name="T15" fmla="*/ 450799 h 660"/>
              <a:gd name="T16" fmla="*/ 720606 w 735"/>
              <a:gd name="T17" fmla="*/ 478904 h 660"/>
              <a:gd name="T18" fmla="*/ 781312 w 735"/>
              <a:gd name="T19" fmla="*/ 520499 h 660"/>
              <a:gd name="T20" fmla="*/ 817286 w 735"/>
              <a:gd name="T21" fmla="*/ 587950 h 660"/>
              <a:gd name="T22" fmla="*/ 826280 w 735"/>
              <a:gd name="T23" fmla="*/ 662147 h 660"/>
              <a:gd name="T24" fmla="*/ 820659 w 735"/>
              <a:gd name="T25" fmla="*/ 711611 h 660"/>
              <a:gd name="T26" fmla="*/ 793678 w 735"/>
              <a:gd name="T27" fmla="*/ 739716 h 660"/>
              <a:gd name="T28" fmla="*/ 741966 w 735"/>
              <a:gd name="T29" fmla="*/ 728474 h 660"/>
              <a:gd name="T30" fmla="*/ 671142 w 735"/>
              <a:gd name="T31" fmla="*/ 677885 h 660"/>
              <a:gd name="T32" fmla="*/ 600318 w 735"/>
              <a:gd name="T33" fmla="*/ 601441 h 660"/>
              <a:gd name="T34" fmla="*/ 701495 w 735"/>
              <a:gd name="T35" fmla="*/ 516002 h 660"/>
              <a:gd name="T36" fmla="*/ 767822 w 735"/>
              <a:gd name="T37" fmla="*/ 600316 h 660"/>
              <a:gd name="T38" fmla="*/ 775691 w 735"/>
              <a:gd name="T39" fmla="*/ 611558 h 660"/>
              <a:gd name="T40" fmla="*/ 780188 w 735"/>
              <a:gd name="T41" fmla="*/ 612682 h 660"/>
              <a:gd name="T42" fmla="*/ 781312 w 735"/>
              <a:gd name="T43" fmla="*/ 608186 h 660"/>
              <a:gd name="T44" fmla="*/ 766698 w 735"/>
              <a:gd name="T45" fmla="*/ 549728 h 660"/>
              <a:gd name="T46" fmla="*/ 712737 w 735"/>
              <a:gd name="T47" fmla="*/ 498015 h 660"/>
              <a:gd name="T48" fmla="*/ 641913 w 735"/>
              <a:gd name="T49" fmla="*/ 454172 h 660"/>
              <a:gd name="T50" fmla="*/ 626174 w 735"/>
              <a:gd name="T51" fmla="*/ 438433 h 660"/>
              <a:gd name="T52" fmla="*/ 617181 w 735"/>
              <a:gd name="T53" fmla="*/ 424943 h 660"/>
              <a:gd name="T54" fmla="*/ 604814 w 735"/>
              <a:gd name="T55" fmla="*/ 402459 h 660"/>
              <a:gd name="T56" fmla="*/ 617181 w 735"/>
              <a:gd name="T57" fmla="*/ 385596 h 660"/>
              <a:gd name="T58" fmla="*/ 581206 w 735"/>
              <a:gd name="T59" fmla="*/ 558721 h 660"/>
              <a:gd name="T60" fmla="*/ 103426 w 735"/>
              <a:gd name="T61" fmla="*/ 241700 h 660"/>
              <a:gd name="T62" fmla="*/ 103426 w 735"/>
              <a:gd name="T63" fmla="*/ 275426 h 660"/>
              <a:gd name="T64" fmla="*/ 491271 w 735"/>
              <a:gd name="T65" fmla="*/ 284420 h 660"/>
              <a:gd name="T66" fmla="*/ 409205 w 735"/>
              <a:gd name="T67" fmla="*/ 355243 h 660"/>
              <a:gd name="T68" fmla="*/ 432813 w 735"/>
              <a:gd name="T69" fmla="*/ 304655 h 660"/>
              <a:gd name="T70" fmla="*/ 432813 w 735"/>
              <a:gd name="T71" fmla="*/ 330511 h 660"/>
              <a:gd name="T72" fmla="*/ 460918 w 735"/>
              <a:gd name="T73" fmla="*/ 332760 h 660"/>
              <a:gd name="T74" fmla="*/ 463166 w 735"/>
              <a:gd name="T75" fmla="*/ 304655 h 660"/>
              <a:gd name="T76" fmla="*/ 438434 w 735"/>
              <a:gd name="T77" fmla="*/ 299034 h 660"/>
              <a:gd name="T78" fmla="*/ 103426 w 735"/>
              <a:gd name="T79" fmla="*/ 176497 h 660"/>
              <a:gd name="T80" fmla="*/ 103426 w 735"/>
              <a:gd name="T81" fmla="*/ 210223 h 660"/>
              <a:gd name="T82" fmla="*/ 486774 w 735"/>
              <a:gd name="T83" fmla="*/ 112419 h 660"/>
              <a:gd name="T84" fmla="*/ 103426 w 735"/>
              <a:gd name="T85" fmla="*/ 112419 h 660"/>
              <a:gd name="T86" fmla="*/ 589076 w 735"/>
              <a:gd name="T87" fmla="*/ 386721 h 660"/>
              <a:gd name="T88" fmla="*/ 38222 w 735"/>
              <a:gd name="T89" fmla="*/ 39347 h 660"/>
              <a:gd name="T90" fmla="*/ 41595 w 735"/>
              <a:gd name="T91" fmla="*/ 568839 h 660"/>
              <a:gd name="T92" fmla="*/ 68576 w 735"/>
              <a:gd name="T93" fmla="*/ 610434 h 660"/>
              <a:gd name="T94" fmla="*/ 120288 w 735"/>
              <a:gd name="T95" fmla="*/ 617179 h 660"/>
              <a:gd name="T96" fmla="*/ 155138 w 735"/>
              <a:gd name="T97" fmla="*/ 585702 h 660"/>
              <a:gd name="T98" fmla="*/ 168629 w 735"/>
              <a:gd name="T99" fmla="*/ 565467 h 660"/>
              <a:gd name="T100" fmla="*/ 550853 w 735"/>
              <a:gd name="T101" fmla="*/ 685755 h 660"/>
              <a:gd name="T102" fmla="*/ 589076 w 735"/>
              <a:gd name="T103" fmla="*/ 711611 h 660"/>
              <a:gd name="T104" fmla="*/ 567716 w 735"/>
              <a:gd name="T105" fmla="*/ 741964 h 660"/>
              <a:gd name="T106" fmla="*/ 71948 w 735"/>
              <a:gd name="T107" fmla="*/ 665519 h 660"/>
              <a:gd name="T108" fmla="*/ 24732 w 735"/>
              <a:gd name="T109" fmla="*/ 630669 h 660"/>
              <a:gd name="T110" fmla="*/ 1124 w 735"/>
              <a:gd name="T111" fmla="*/ 567715 h 6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5" h="660">
                <a:moveTo>
                  <a:pt x="159" y="534"/>
                </a:moveTo>
                <a:lnTo>
                  <a:pt x="149" y="549"/>
                </a:lnTo>
                <a:lnTo>
                  <a:pt x="138" y="562"/>
                </a:lnTo>
                <a:lnTo>
                  <a:pt x="123" y="573"/>
                </a:lnTo>
                <a:lnTo>
                  <a:pt x="397" y="615"/>
                </a:lnTo>
                <a:lnTo>
                  <a:pt x="398" y="615"/>
                </a:lnTo>
                <a:lnTo>
                  <a:pt x="399" y="614"/>
                </a:lnTo>
                <a:lnTo>
                  <a:pt x="400" y="613"/>
                </a:lnTo>
                <a:lnTo>
                  <a:pt x="399" y="612"/>
                </a:lnTo>
                <a:lnTo>
                  <a:pt x="398" y="611"/>
                </a:lnTo>
                <a:lnTo>
                  <a:pt x="159" y="534"/>
                </a:lnTo>
                <a:close/>
                <a:moveTo>
                  <a:pt x="549" y="343"/>
                </a:moveTo>
                <a:lnTo>
                  <a:pt x="556" y="344"/>
                </a:lnTo>
                <a:lnTo>
                  <a:pt x="563" y="347"/>
                </a:lnTo>
                <a:lnTo>
                  <a:pt x="570" y="353"/>
                </a:lnTo>
                <a:lnTo>
                  <a:pt x="575" y="361"/>
                </a:lnTo>
                <a:lnTo>
                  <a:pt x="577" y="369"/>
                </a:lnTo>
                <a:lnTo>
                  <a:pt x="577" y="377"/>
                </a:lnTo>
                <a:lnTo>
                  <a:pt x="573" y="383"/>
                </a:lnTo>
                <a:lnTo>
                  <a:pt x="571" y="384"/>
                </a:lnTo>
                <a:lnTo>
                  <a:pt x="568" y="385"/>
                </a:lnTo>
                <a:lnTo>
                  <a:pt x="571" y="389"/>
                </a:lnTo>
                <a:lnTo>
                  <a:pt x="576" y="393"/>
                </a:lnTo>
                <a:lnTo>
                  <a:pt x="588" y="401"/>
                </a:lnTo>
                <a:lnTo>
                  <a:pt x="604" y="409"/>
                </a:lnTo>
                <a:lnTo>
                  <a:pt x="622" y="418"/>
                </a:lnTo>
                <a:lnTo>
                  <a:pt x="641" y="426"/>
                </a:lnTo>
                <a:lnTo>
                  <a:pt x="656" y="433"/>
                </a:lnTo>
                <a:lnTo>
                  <a:pt x="678" y="446"/>
                </a:lnTo>
                <a:lnTo>
                  <a:pt x="695" y="463"/>
                </a:lnTo>
                <a:lnTo>
                  <a:pt x="709" y="482"/>
                </a:lnTo>
                <a:lnTo>
                  <a:pt x="719" y="502"/>
                </a:lnTo>
                <a:lnTo>
                  <a:pt x="727" y="523"/>
                </a:lnTo>
                <a:lnTo>
                  <a:pt x="732" y="545"/>
                </a:lnTo>
                <a:lnTo>
                  <a:pt x="734" y="568"/>
                </a:lnTo>
                <a:lnTo>
                  <a:pt x="735" y="589"/>
                </a:lnTo>
                <a:lnTo>
                  <a:pt x="734" y="610"/>
                </a:lnTo>
                <a:lnTo>
                  <a:pt x="732" y="622"/>
                </a:lnTo>
                <a:lnTo>
                  <a:pt x="730" y="633"/>
                </a:lnTo>
                <a:lnTo>
                  <a:pt x="725" y="644"/>
                </a:lnTo>
                <a:lnTo>
                  <a:pt x="716" y="653"/>
                </a:lnTo>
                <a:lnTo>
                  <a:pt x="706" y="658"/>
                </a:lnTo>
                <a:lnTo>
                  <a:pt x="694" y="660"/>
                </a:lnTo>
                <a:lnTo>
                  <a:pt x="678" y="657"/>
                </a:lnTo>
                <a:lnTo>
                  <a:pt x="660" y="648"/>
                </a:lnTo>
                <a:lnTo>
                  <a:pt x="641" y="637"/>
                </a:lnTo>
                <a:lnTo>
                  <a:pt x="619" y="622"/>
                </a:lnTo>
                <a:lnTo>
                  <a:pt x="597" y="603"/>
                </a:lnTo>
                <a:lnTo>
                  <a:pt x="575" y="581"/>
                </a:lnTo>
                <a:lnTo>
                  <a:pt x="553" y="556"/>
                </a:lnTo>
                <a:lnTo>
                  <a:pt x="534" y="535"/>
                </a:lnTo>
                <a:lnTo>
                  <a:pt x="519" y="513"/>
                </a:lnTo>
                <a:lnTo>
                  <a:pt x="606" y="440"/>
                </a:lnTo>
                <a:lnTo>
                  <a:pt x="624" y="459"/>
                </a:lnTo>
                <a:lnTo>
                  <a:pt x="643" y="480"/>
                </a:lnTo>
                <a:lnTo>
                  <a:pt x="665" y="507"/>
                </a:lnTo>
                <a:lnTo>
                  <a:pt x="683" y="534"/>
                </a:lnTo>
                <a:lnTo>
                  <a:pt x="685" y="537"/>
                </a:lnTo>
                <a:lnTo>
                  <a:pt x="687" y="541"/>
                </a:lnTo>
                <a:lnTo>
                  <a:pt x="690" y="544"/>
                </a:lnTo>
                <a:lnTo>
                  <a:pt x="692" y="545"/>
                </a:lnTo>
                <a:lnTo>
                  <a:pt x="693" y="546"/>
                </a:lnTo>
                <a:lnTo>
                  <a:pt x="694" y="545"/>
                </a:lnTo>
                <a:lnTo>
                  <a:pt x="695" y="544"/>
                </a:lnTo>
                <a:lnTo>
                  <a:pt x="695" y="543"/>
                </a:lnTo>
                <a:lnTo>
                  <a:pt x="695" y="541"/>
                </a:lnTo>
                <a:lnTo>
                  <a:pt x="693" y="523"/>
                </a:lnTo>
                <a:lnTo>
                  <a:pt x="689" y="505"/>
                </a:lnTo>
                <a:lnTo>
                  <a:pt x="682" y="489"/>
                </a:lnTo>
                <a:lnTo>
                  <a:pt x="671" y="473"/>
                </a:lnTo>
                <a:lnTo>
                  <a:pt x="655" y="457"/>
                </a:lnTo>
                <a:lnTo>
                  <a:pt x="634" y="443"/>
                </a:lnTo>
                <a:lnTo>
                  <a:pt x="611" y="430"/>
                </a:lnTo>
                <a:lnTo>
                  <a:pt x="589" y="417"/>
                </a:lnTo>
                <a:lnTo>
                  <a:pt x="571" y="404"/>
                </a:lnTo>
                <a:lnTo>
                  <a:pt x="565" y="399"/>
                </a:lnTo>
                <a:lnTo>
                  <a:pt x="560" y="395"/>
                </a:lnTo>
                <a:lnTo>
                  <a:pt x="557" y="390"/>
                </a:lnTo>
                <a:lnTo>
                  <a:pt x="554" y="386"/>
                </a:lnTo>
                <a:lnTo>
                  <a:pt x="552" y="381"/>
                </a:lnTo>
                <a:lnTo>
                  <a:pt x="549" y="378"/>
                </a:lnTo>
                <a:lnTo>
                  <a:pt x="546" y="375"/>
                </a:lnTo>
                <a:lnTo>
                  <a:pt x="541" y="366"/>
                </a:lnTo>
                <a:lnTo>
                  <a:pt x="538" y="358"/>
                </a:lnTo>
                <a:lnTo>
                  <a:pt x="539" y="351"/>
                </a:lnTo>
                <a:lnTo>
                  <a:pt x="543" y="346"/>
                </a:lnTo>
                <a:lnTo>
                  <a:pt x="549" y="343"/>
                </a:lnTo>
                <a:close/>
                <a:moveTo>
                  <a:pt x="463" y="301"/>
                </a:moveTo>
                <a:lnTo>
                  <a:pt x="590" y="435"/>
                </a:lnTo>
                <a:lnTo>
                  <a:pt x="517" y="497"/>
                </a:lnTo>
                <a:lnTo>
                  <a:pt x="406" y="348"/>
                </a:lnTo>
                <a:lnTo>
                  <a:pt x="463" y="301"/>
                </a:lnTo>
                <a:close/>
                <a:moveTo>
                  <a:pt x="92" y="215"/>
                </a:moveTo>
                <a:lnTo>
                  <a:pt x="305" y="215"/>
                </a:lnTo>
                <a:lnTo>
                  <a:pt x="305" y="245"/>
                </a:lnTo>
                <a:lnTo>
                  <a:pt x="92" y="245"/>
                </a:lnTo>
                <a:lnTo>
                  <a:pt x="92" y="215"/>
                </a:lnTo>
                <a:close/>
                <a:moveTo>
                  <a:pt x="341" y="199"/>
                </a:moveTo>
                <a:lnTo>
                  <a:pt x="437" y="253"/>
                </a:lnTo>
                <a:lnTo>
                  <a:pt x="455" y="292"/>
                </a:lnTo>
                <a:lnTo>
                  <a:pt x="398" y="339"/>
                </a:lnTo>
                <a:lnTo>
                  <a:pt x="364" y="316"/>
                </a:lnTo>
                <a:lnTo>
                  <a:pt x="326" y="213"/>
                </a:lnTo>
                <a:lnTo>
                  <a:pt x="331" y="208"/>
                </a:lnTo>
                <a:lnTo>
                  <a:pt x="385" y="271"/>
                </a:lnTo>
                <a:lnTo>
                  <a:pt x="382" y="278"/>
                </a:lnTo>
                <a:lnTo>
                  <a:pt x="382" y="287"/>
                </a:lnTo>
                <a:lnTo>
                  <a:pt x="385" y="294"/>
                </a:lnTo>
                <a:lnTo>
                  <a:pt x="393" y="299"/>
                </a:lnTo>
                <a:lnTo>
                  <a:pt x="402" y="300"/>
                </a:lnTo>
                <a:lnTo>
                  <a:pt x="410" y="296"/>
                </a:lnTo>
                <a:lnTo>
                  <a:pt x="415" y="289"/>
                </a:lnTo>
                <a:lnTo>
                  <a:pt x="416" y="279"/>
                </a:lnTo>
                <a:lnTo>
                  <a:pt x="412" y="271"/>
                </a:lnTo>
                <a:lnTo>
                  <a:pt x="405" y="266"/>
                </a:lnTo>
                <a:lnTo>
                  <a:pt x="398" y="264"/>
                </a:lnTo>
                <a:lnTo>
                  <a:pt x="390" y="266"/>
                </a:lnTo>
                <a:lnTo>
                  <a:pt x="336" y="204"/>
                </a:lnTo>
                <a:lnTo>
                  <a:pt x="341" y="199"/>
                </a:lnTo>
                <a:close/>
                <a:moveTo>
                  <a:pt x="92" y="157"/>
                </a:moveTo>
                <a:lnTo>
                  <a:pt x="433" y="157"/>
                </a:lnTo>
                <a:lnTo>
                  <a:pt x="433" y="187"/>
                </a:lnTo>
                <a:lnTo>
                  <a:pt x="92" y="187"/>
                </a:lnTo>
                <a:lnTo>
                  <a:pt x="92" y="157"/>
                </a:lnTo>
                <a:close/>
                <a:moveTo>
                  <a:pt x="92" y="100"/>
                </a:moveTo>
                <a:lnTo>
                  <a:pt x="433" y="100"/>
                </a:lnTo>
                <a:lnTo>
                  <a:pt x="433" y="130"/>
                </a:lnTo>
                <a:lnTo>
                  <a:pt x="92" y="130"/>
                </a:lnTo>
                <a:lnTo>
                  <a:pt x="92" y="100"/>
                </a:lnTo>
                <a:close/>
                <a:moveTo>
                  <a:pt x="0" y="0"/>
                </a:moveTo>
                <a:lnTo>
                  <a:pt x="524" y="0"/>
                </a:lnTo>
                <a:lnTo>
                  <a:pt x="524" y="344"/>
                </a:lnTo>
                <a:lnTo>
                  <a:pt x="490" y="308"/>
                </a:lnTo>
                <a:lnTo>
                  <a:pt x="490" y="35"/>
                </a:lnTo>
                <a:lnTo>
                  <a:pt x="34" y="35"/>
                </a:lnTo>
                <a:lnTo>
                  <a:pt x="34" y="477"/>
                </a:lnTo>
                <a:lnTo>
                  <a:pt x="35" y="492"/>
                </a:lnTo>
                <a:lnTo>
                  <a:pt x="37" y="506"/>
                </a:lnTo>
                <a:lnTo>
                  <a:pt x="41" y="519"/>
                </a:lnTo>
                <a:lnTo>
                  <a:pt x="49" y="532"/>
                </a:lnTo>
                <a:lnTo>
                  <a:pt x="61" y="543"/>
                </a:lnTo>
                <a:lnTo>
                  <a:pt x="76" y="550"/>
                </a:lnTo>
                <a:lnTo>
                  <a:pt x="92" y="552"/>
                </a:lnTo>
                <a:lnTo>
                  <a:pt x="107" y="549"/>
                </a:lnTo>
                <a:lnTo>
                  <a:pt x="122" y="540"/>
                </a:lnTo>
                <a:lnTo>
                  <a:pt x="130" y="532"/>
                </a:lnTo>
                <a:lnTo>
                  <a:pt x="138" y="521"/>
                </a:lnTo>
                <a:lnTo>
                  <a:pt x="145" y="507"/>
                </a:lnTo>
                <a:lnTo>
                  <a:pt x="147" y="505"/>
                </a:lnTo>
                <a:lnTo>
                  <a:pt x="150" y="503"/>
                </a:lnTo>
                <a:lnTo>
                  <a:pt x="153" y="503"/>
                </a:lnTo>
                <a:lnTo>
                  <a:pt x="156" y="503"/>
                </a:lnTo>
                <a:lnTo>
                  <a:pt x="490" y="610"/>
                </a:lnTo>
                <a:lnTo>
                  <a:pt x="490" y="499"/>
                </a:lnTo>
                <a:lnTo>
                  <a:pt x="524" y="546"/>
                </a:lnTo>
                <a:lnTo>
                  <a:pt x="524" y="633"/>
                </a:lnTo>
                <a:lnTo>
                  <a:pt x="522" y="645"/>
                </a:lnTo>
                <a:lnTo>
                  <a:pt x="515" y="655"/>
                </a:lnTo>
                <a:lnTo>
                  <a:pt x="505" y="660"/>
                </a:lnTo>
                <a:lnTo>
                  <a:pt x="493" y="660"/>
                </a:lnTo>
                <a:lnTo>
                  <a:pt x="83" y="596"/>
                </a:lnTo>
                <a:lnTo>
                  <a:pt x="64" y="592"/>
                </a:lnTo>
                <a:lnTo>
                  <a:pt x="48" y="585"/>
                </a:lnTo>
                <a:lnTo>
                  <a:pt x="35" y="574"/>
                </a:lnTo>
                <a:lnTo>
                  <a:pt x="22" y="561"/>
                </a:lnTo>
                <a:lnTo>
                  <a:pt x="11" y="542"/>
                </a:lnTo>
                <a:lnTo>
                  <a:pt x="4" y="524"/>
                </a:lnTo>
                <a:lnTo>
                  <a:pt x="1" y="505"/>
                </a:lnTo>
                <a:lnTo>
                  <a:pt x="0" y="485"/>
                </a:lnTo>
                <a:lnTo>
                  <a:pt x="0" y="0"/>
                </a:lnTo>
                <a:close/>
              </a:path>
            </a:pathLst>
          </a:custGeom>
          <a:solidFill>
            <a:schemeClr val="accent1"/>
          </a:solidFill>
          <a:ln>
            <a:noFill/>
          </a:ln>
          <a:extLst/>
        </p:spPr>
        <p:txBody>
          <a:bodyPr/>
          <a:lstStyle/>
          <a:p>
            <a:pPr eaLnBrk="0" fontAlgn="base" hangingPunct="0">
              <a:spcBef>
                <a:spcPct val="0"/>
              </a:spcBef>
              <a:spcAft>
                <a:spcPct val="0"/>
              </a:spcAft>
            </a:pPr>
            <a:endParaRPr lang="nb-NO" sz="1600">
              <a:solidFill>
                <a:srgbClr val="646464"/>
              </a:solidFill>
            </a:endParaRPr>
          </a:p>
        </p:txBody>
      </p:sp>
      <p:sp>
        <p:nvSpPr>
          <p:cNvPr id="125" name="Freeform 32"/>
          <p:cNvSpPr>
            <a:spLocks noChangeArrowheads="1"/>
          </p:cNvSpPr>
          <p:nvPr/>
        </p:nvSpPr>
        <p:spPr bwMode="auto">
          <a:xfrm>
            <a:off x="7194041" y="5061389"/>
            <a:ext cx="336994" cy="259384"/>
          </a:xfrm>
          <a:custGeom>
            <a:avLst/>
            <a:gdLst>
              <a:gd name="T0" fmla="*/ 2147483647 w 2001"/>
              <a:gd name="T1" fmla="*/ 2147483647 h 1417"/>
              <a:gd name="T2" fmla="*/ 2147483647 w 2001"/>
              <a:gd name="T3" fmla="*/ 2147483647 h 1417"/>
              <a:gd name="T4" fmla="*/ 2147483647 w 2001"/>
              <a:gd name="T5" fmla="*/ 2147483647 h 1417"/>
              <a:gd name="T6" fmla="*/ 2147483647 w 2001"/>
              <a:gd name="T7" fmla="*/ 2147483647 h 1417"/>
              <a:gd name="T8" fmla="*/ 2147483647 w 2001"/>
              <a:gd name="T9" fmla="*/ 2147483647 h 1417"/>
              <a:gd name="T10" fmla="*/ 2147483647 w 2001"/>
              <a:gd name="T11" fmla="*/ 2147483647 h 1417"/>
              <a:gd name="T12" fmla="*/ 2147483647 w 2001"/>
              <a:gd name="T13" fmla="*/ 2147483647 h 1417"/>
              <a:gd name="T14" fmla="*/ 2147483647 w 2001"/>
              <a:gd name="T15" fmla="*/ 2147483647 h 1417"/>
              <a:gd name="T16" fmla="*/ 2147483647 w 2001"/>
              <a:gd name="T17" fmla="*/ 2147483647 h 1417"/>
              <a:gd name="T18" fmla="*/ 2147483647 w 2001"/>
              <a:gd name="T19" fmla="*/ 2147483647 h 1417"/>
              <a:gd name="T20" fmla="*/ 2147483647 w 2001"/>
              <a:gd name="T21" fmla="*/ 2147483647 h 1417"/>
              <a:gd name="T22" fmla="*/ 0 w 2001"/>
              <a:gd name="T23" fmla="*/ 2147483647 h 1417"/>
              <a:gd name="T24" fmla="*/ 2147483647 w 2001"/>
              <a:gd name="T25" fmla="*/ 2147483647 h 1417"/>
              <a:gd name="T26" fmla="*/ 0 w 2001"/>
              <a:gd name="T27" fmla="*/ 2147483647 h 1417"/>
              <a:gd name="T28" fmla="*/ 0 w 2001"/>
              <a:gd name="T29" fmla="*/ 2147483647 h 1417"/>
              <a:gd name="T30" fmla="*/ 2147483647 w 2001"/>
              <a:gd name="T31" fmla="*/ 2147483647 h 1417"/>
              <a:gd name="T32" fmla="*/ 0 w 2001"/>
              <a:gd name="T33" fmla="*/ 2147483647 h 1417"/>
              <a:gd name="T34" fmla="*/ 0 w 2001"/>
              <a:gd name="T35" fmla="*/ 2147483647 h 1417"/>
              <a:gd name="T36" fmla="*/ 2147483647 w 2001"/>
              <a:gd name="T37" fmla="*/ 2147483647 h 1417"/>
              <a:gd name="T38" fmla="*/ 0 w 2001"/>
              <a:gd name="T39" fmla="*/ 2147483647 h 1417"/>
              <a:gd name="T40" fmla="*/ 2147483647 w 2001"/>
              <a:gd name="T41" fmla="*/ 2147483647 h 1417"/>
              <a:gd name="T42" fmla="*/ 2147483647 w 2001"/>
              <a:gd name="T43" fmla="*/ 2147483647 h 1417"/>
              <a:gd name="T44" fmla="*/ 2147483647 w 2001"/>
              <a:gd name="T45" fmla="*/ 2147483647 h 1417"/>
              <a:gd name="T46" fmla="*/ 2147483647 w 2001"/>
              <a:gd name="T47" fmla="*/ 2147483647 h 1417"/>
              <a:gd name="T48" fmla="*/ 2147483647 w 2001"/>
              <a:gd name="T49" fmla="*/ 2147483647 h 1417"/>
              <a:gd name="T50" fmla="*/ 2147483647 w 2001"/>
              <a:gd name="T51" fmla="*/ 2147483647 h 1417"/>
              <a:gd name="T52" fmla="*/ 2147483647 w 2001"/>
              <a:gd name="T53" fmla="*/ 0 h 1417"/>
              <a:gd name="T54" fmla="*/ 0 w 2001"/>
              <a:gd name="T55" fmla="*/ 2147483647 h 1417"/>
              <a:gd name="T56" fmla="*/ 2147483647 w 2001"/>
              <a:gd name="T57" fmla="*/ 0 h 1417"/>
              <a:gd name="T58" fmla="*/ 2147483647 w 2001"/>
              <a:gd name="T59" fmla="*/ 2147483647 h 1417"/>
              <a:gd name="T60" fmla="*/ 2147483647 w 2001"/>
              <a:gd name="T61" fmla="*/ 2147483647 h 1417"/>
              <a:gd name="T62" fmla="*/ 2147483647 w 2001"/>
              <a:gd name="T63" fmla="*/ 2147483647 h 1417"/>
              <a:gd name="T64" fmla="*/ 2147483647 w 2001"/>
              <a:gd name="T65" fmla="*/ 2147483647 h 1417"/>
              <a:gd name="T66" fmla="*/ 2147483647 w 2001"/>
              <a:gd name="T67" fmla="*/ 2147483647 h 1417"/>
              <a:gd name="T68" fmla="*/ 2147483647 w 2001"/>
              <a:gd name="T69" fmla="*/ 2147483647 h 1417"/>
              <a:gd name="T70" fmla="*/ 2147483647 w 2001"/>
              <a:gd name="T71" fmla="*/ 2147483647 h 14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01" h="1417">
                <a:moveTo>
                  <a:pt x="1000" y="323"/>
                </a:moveTo>
                <a:lnTo>
                  <a:pt x="1000" y="323"/>
                </a:lnTo>
                <a:cubicBezTo>
                  <a:pt x="1083" y="323"/>
                  <a:pt x="1125" y="344"/>
                  <a:pt x="1125" y="375"/>
                </a:cubicBezTo>
                <a:cubicBezTo>
                  <a:pt x="1250" y="355"/>
                  <a:pt x="1250" y="355"/>
                  <a:pt x="1250" y="355"/>
                </a:cubicBezTo>
                <a:cubicBezTo>
                  <a:pt x="1250" y="302"/>
                  <a:pt x="1188" y="271"/>
                  <a:pt x="1083" y="250"/>
                </a:cubicBezTo>
                <a:cubicBezTo>
                  <a:pt x="1083" y="209"/>
                  <a:pt x="1083" y="209"/>
                  <a:pt x="1083" y="209"/>
                </a:cubicBezTo>
                <a:cubicBezTo>
                  <a:pt x="917" y="209"/>
                  <a:pt x="917" y="209"/>
                  <a:pt x="917" y="209"/>
                </a:cubicBezTo>
                <a:cubicBezTo>
                  <a:pt x="917" y="250"/>
                  <a:pt x="917" y="250"/>
                  <a:pt x="917" y="250"/>
                </a:cubicBezTo>
                <a:cubicBezTo>
                  <a:pt x="750" y="271"/>
                  <a:pt x="750" y="344"/>
                  <a:pt x="750" y="365"/>
                </a:cubicBezTo>
                <a:cubicBezTo>
                  <a:pt x="750" y="407"/>
                  <a:pt x="781" y="459"/>
                  <a:pt x="979" y="500"/>
                </a:cubicBezTo>
                <a:cubicBezTo>
                  <a:pt x="1073" y="511"/>
                  <a:pt x="1135" y="521"/>
                  <a:pt x="1135" y="563"/>
                </a:cubicBezTo>
                <a:cubicBezTo>
                  <a:pt x="1135" y="584"/>
                  <a:pt x="1083" y="594"/>
                  <a:pt x="1000" y="594"/>
                </a:cubicBezTo>
                <a:cubicBezTo>
                  <a:pt x="896" y="594"/>
                  <a:pt x="875" y="573"/>
                  <a:pt x="875" y="542"/>
                </a:cubicBezTo>
                <a:cubicBezTo>
                  <a:pt x="750" y="563"/>
                  <a:pt x="750" y="563"/>
                  <a:pt x="750" y="563"/>
                </a:cubicBezTo>
                <a:cubicBezTo>
                  <a:pt x="750" y="584"/>
                  <a:pt x="750" y="646"/>
                  <a:pt x="917" y="667"/>
                </a:cubicBezTo>
                <a:cubicBezTo>
                  <a:pt x="917" y="709"/>
                  <a:pt x="917" y="709"/>
                  <a:pt x="917" y="709"/>
                </a:cubicBezTo>
                <a:cubicBezTo>
                  <a:pt x="1083" y="709"/>
                  <a:pt x="1083" y="709"/>
                  <a:pt x="1083" y="709"/>
                </a:cubicBezTo>
                <a:cubicBezTo>
                  <a:pt x="1083" y="667"/>
                  <a:pt x="1083" y="667"/>
                  <a:pt x="1083" y="667"/>
                </a:cubicBezTo>
                <a:cubicBezTo>
                  <a:pt x="1250" y="646"/>
                  <a:pt x="1250" y="573"/>
                  <a:pt x="1250" y="552"/>
                </a:cubicBezTo>
                <a:cubicBezTo>
                  <a:pt x="1250" y="480"/>
                  <a:pt x="1156" y="448"/>
                  <a:pt x="1021" y="417"/>
                </a:cubicBezTo>
                <a:cubicBezTo>
                  <a:pt x="948" y="407"/>
                  <a:pt x="865" y="396"/>
                  <a:pt x="865" y="355"/>
                </a:cubicBezTo>
                <a:cubicBezTo>
                  <a:pt x="865" y="334"/>
                  <a:pt x="917" y="323"/>
                  <a:pt x="1000" y="323"/>
                </a:cubicBezTo>
                <a:close/>
                <a:moveTo>
                  <a:pt x="0" y="1084"/>
                </a:moveTo>
                <a:lnTo>
                  <a:pt x="0" y="1084"/>
                </a:lnTo>
                <a:cubicBezTo>
                  <a:pt x="2000" y="1084"/>
                  <a:pt x="2000" y="1084"/>
                  <a:pt x="2000" y="1084"/>
                </a:cubicBezTo>
                <a:cubicBezTo>
                  <a:pt x="2000" y="1000"/>
                  <a:pt x="2000" y="1000"/>
                  <a:pt x="2000" y="1000"/>
                </a:cubicBezTo>
                <a:cubicBezTo>
                  <a:pt x="0" y="1000"/>
                  <a:pt x="0" y="1000"/>
                  <a:pt x="0" y="1000"/>
                </a:cubicBezTo>
                <a:lnTo>
                  <a:pt x="0" y="1084"/>
                </a:lnTo>
                <a:close/>
                <a:moveTo>
                  <a:pt x="0" y="1249"/>
                </a:moveTo>
                <a:lnTo>
                  <a:pt x="0" y="1249"/>
                </a:lnTo>
                <a:cubicBezTo>
                  <a:pt x="2000" y="1249"/>
                  <a:pt x="2000" y="1249"/>
                  <a:pt x="2000" y="1249"/>
                </a:cubicBezTo>
                <a:cubicBezTo>
                  <a:pt x="2000" y="1166"/>
                  <a:pt x="2000" y="1166"/>
                  <a:pt x="2000" y="1166"/>
                </a:cubicBezTo>
                <a:cubicBezTo>
                  <a:pt x="0" y="1166"/>
                  <a:pt x="0" y="1166"/>
                  <a:pt x="0" y="1166"/>
                </a:cubicBezTo>
                <a:lnTo>
                  <a:pt x="0" y="1249"/>
                </a:lnTo>
                <a:close/>
                <a:moveTo>
                  <a:pt x="0" y="1416"/>
                </a:moveTo>
                <a:lnTo>
                  <a:pt x="0" y="1416"/>
                </a:lnTo>
                <a:cubicBezTo>
                  <a:pt x="2000" y="1416"/>
                  <a:pt x="2000" y="1416"/>
                  <a:pt x="2000" y="1416"/>
                </a:cubicBezTo>
                <a:cubicBezTo>
                  <a:pt x="2000" y="1333"/>
                  <a:pt x="2000" y="1333"/>
                  <a:pt x="2000" y="1333"/>
                </a:cubicBezTo>
                <a:cubicBezTo>
                  <a:pt x="0" y="1333"/>
                  <a:pt x="0" y="1333"/>
                  <a:pt x="0" y="1333"/>
                </a:cubicBezTo>
                <a:lnTo>
                  <a:pt x="0" y="1416"/>
                </a:lnTo>
                <a:close/>
                <a:moveTo>
                  <a:pt x="542" y="334"/>
                </a:moveTo>
                <a:lnTo>
                  <a:pt x="542" y="334"/>
                </a:lnTo>
                <a:cubicBezTo>
                  <a:pt x="500" y="334"/>
                  <a:pt x="458" y="375"/>
                  <a:pt x="458" y="417"/>
                </a:cubicBezTo>
                <a:cubicBezTo>
                  <a:pt x="458" y="459"/>
                  <a:pt x="500" y="500"/>
                  <a:pt x="542" y="500"/>
                </a:cubicBezTo>
                <a:cubicBezTo>
                  <a:pt x="583" y="500"/>
                  <a:pt x="625" y="459"/>
                  <a:pt x="625" y="417"/>
                </a:cubicBezTo>
                <a:cubicBezTo>
                  <a:pt x="625" y="375"/>
                  <a:pt x="583" y="334"/>
                  <a:pt x="542" y="334"/>
                </a:cubicBezTo>
                <a:close/>
                <a:moveTo>
                  <a:pt x="1458" y="334"/>
                </a:moveTo>
                <a:lnTo>
                  <a:pt x="1458" y="334"/>
                </a:lnTo>
                <a:cubicBezTo>
                  <a:pt x="1417" y="334"/>
                  <a:pt x="1375" y="375"/>
                  <a:pt x="1375" y="417"/>
                </a:cubicBezTo>
                <a:cubicBezTo>
                  <a:pt x="1375" y="459"/>
                  <a:pt x="1417" y="500"/>
                  <a:pt x="1458" y="500"/>
                </a:cubicBezTo>
                <a:cubicBezTo>
                  <a:pt x="1500" y="500"/>
                  <a:pt x="1542" y="459"/>
                  <a:pt x="1542" y="417"/>
                </a:cubicBezTo>
                <a:cubicBezTo>
                  <a:pt x="1542" y="375"/>
                  <a:pt x="1500" y="334"/>
                  <a:pt x="1458" y="334"/>
                </a:cubicBezTo>
                <a:close/>
                <a:moveTo>
                  <a:pt x="1833" y="0"/>
                </a:moveTo>
                <a:lnTo>
                  <a:pt x="1833" y="0"/>
                </a:lnTo>
                <a:cubicBezTo>
                  <a:pt x="167" y="0"/>
                  <a:pt x="167" y="0"/>
                  <a:pt x="167" y="0"/>
                </a:cubicBezTo>
                <a:cubicBezTo>
                  <a:pt x="0" y="917"/>
                  <a:pt x="0" y="917"/>
                  <a:pt x="0" y="917"/>
                </a:cubicBezTo>
                <a:cubicBezTo>
                  <a:pt x="2000" y="917"/>
                  <a:pt x="2000" y="917"/>
                  <a:pt x="2000" y="917"/>
                </a:cubicBezTo>
                <a:lnTo>
                  <a:pt x="1833" y="0"/>
                </a:lnTo>
                <a:close/>
                <a:moveTo>
                  <a:pt x="1792" y="667"/>
                </a:moveTo>
                <a:lnTo>
                  <a:pt x="1792" y="667"/>
                </a:lnTo>
                <a:cubicBezTo>
                  <a:pt x="1719" y="667"/>
                  <a:pt x="1667" y="719"/>
                  <a:pt x="1667" y="792"/>
                </a:cubicBezTo>
                <a:cubicBezTo>
                  <a:pt x="333" y="792"/>
                  <a:pt x="333" y="792"/>
                  <a:pt x="333" y="792"/>
                </a:cubicBezTo>
                <a:cubicBezTo>
                  <a:pt x="333" y="719"/>
                  <a:pt x="281" y="667"/>
                  <a:pt x="208" y="667"/>
                </a:cubicBezTo>
                <a:cubicBezTo>
                  <a:pt x="198" y="667"/>
                  <a:pt x="188" y="667"/>
                  <a:pt x="167" y="677"/>
                </a:cubicBezTo>
                <a:cubicBezTo>
                  <a:pt x="250" y="219"/>
                  <a:pt x="250" y="219"/>
                  <a:pt x="250" y="219"/>
                </a:cubicBezTo>
                <a:cubicBezTo>
                  <a:pt x="271" y="240"/>
                  <a:pt x="302" y="250"/>
                  <a:pt x="333" y="250"/>
                </a:cubicBezTo>
                <a:cubicBezTo>
                  <a:pt x="406" y="250"/>
                  <a:pt x="458" y="198"/>
                  <a:pt x="458" y="125"/>
                </a:cubicBezTo>
                <a:cubicBezTo>
                  <a:pt x="1542" y="125"/>
                  <a:pt x="1542" y="125"/>
                  <a:pt x="1542" y="125"/>
                </a:cubicBezTo>
                <a:cubicBezTo>
                  <a:pt x="1542" y="198"/>
                  <a:pt x="1594" y="250"/>
                  <a:pt x="1667" y="250"/>
                </a:cubicBezTo>
                <a:cubicBezTo>
                  <a:pt x="1698" y="250"/>
                  <a:pt x="1729" y="240"/>
                  <a:pt x="1750" y="219"/>
                </a:cubicBezTo>
                <a:cubicBezTo>
                  <a:pt x="1833" y="677"/>
                  <a:pt x="1833" y="677"/>
                  <a:pt x="1833" y="677"/>
                </a:cubicBezTo>
                <a:cubicBezTo>
                  <a:pt x="1813" y="667"/>
                  <a:pt x="1802" y="667"/>
                  <a:pt x="1792" y="667"/>
                </a:cubicBezTo>
                <a:close/>
              </a:path>
            </a:pathLst>
          </a:custGeom>
          <a:solidFill>
            <a:schemeClr val="accent1"/>
          </a:solidFill>
          <a:ln>
            <a:noFill/>
          </a:ln>
          <a:extLst/>
        </p:spPr>
        <p:txBody>
          <a:bodyPr wrap="none" anchor="ctr"/>
          <a:lstStyle/>
          <a:p>
            <a:pPr eaLnBrk="0" fontAlgn="base" hangingPunct="0">
              <a:spcBef>
                <a:spcPct val="0"/>
              </a:spcBef>
              <a:spcAft>
                <a:spcPct val="0"/>
              </a:spcAft>
            </a:pPr>
            <a:endParaRPr lang="nb-NO" sz="1600">
              <a:solidFill>
                <a:srgbClr val="646464"/>
              </a:solidFill>
            </a:endParaRPr>
          </a:p>
        </p:txBody>
      </p:sp>
      <p:grpSp>
        <p:nvGrpSpPr>
          <p:cNvPr id="126" name="Group 125"/>
          <p:cNvGrpSpPr/>
          <p:nvPr/>
        </p:nvGrpSpPr>
        <p:grpSpPr>
          <a:xfrm>
            <a:off x="1496447" y="4023136"/>
            <a:ext cx="509056" cy="680309"/>
            <a:chOff x="429695" y="3485778"/>
            <a:chExt cx="1137233" cy="1180079"/>
          </a:xfrm>
        </p:grpSpPr>
        <p:grpSp>
          <p:nvGrpSpPr>
            <p:cNvPr id="127" name="Group 126"/>
            <p:cNvGrpSpPr/>
            <p:nvPr/>
          </p:nvGrpSpPr>
          <p:grpSpPr>
            <a:xfrm>
              <a:off x="457201" y="3523566"/>
              <a:ext cx="378269" cy="744036"/>
              <a:chOff x="457201" y="3523566"/>
              <a:chExt cx="378269" cy="744036"/>
            </a:xfrm>
          </p:grpSpPr>
          <p:cxnSp>
            <p:nvCxnSpPr>
              <p:cNvPr id="137" name="Straight Connector 136"/>
              <p:cNvCxnSpPr/>
              <p:nvPr/>
            </p:nvCxnSpPr>
            <p:spPr>
              <a:xfrm>
                <a:off x="646954" y="3588170"/>
                <a:ext cx="0" cy="679432"/>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457201" y="3523566"/>
                <a:ext cx="378269" cy="97090"/>
              </a:xfrm>
              <a:prstGeom prst="line">
                <a:avLst/>
              </a:prstGeom>
              <a:ln w="22225">
                <a:solidFill>
                  <a:schemeClr val="bg1"/>
                </a:solidFill>
                <a:tailEnd type="none"/>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711568" y="3748604"/>
              <a:ext cx="378269" cy="744036"/>
              <a:chOff x="457201" y="3523566"/>
              <a:chExt cx="378269" cy="744036"/>
            </a:xfrm>
          </p:grpSpPr>
          <p:cxnSp>
            <p:nvCxnSpPr>
              <p:cNvPr id="135" name="Straight Connector 134"/>
              <p:cNvCxnSpPr/>
              <p:nvPr/>
            </p:nvCxnSpPr>
            <p:spPr>
              <a:xfrm>
                <a:off x="646954" y="3588170"/>
                <a:ext cx="0" cy="679432"/>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57201" y="3523566"/>
                <a:ext cx="378269" cy="97090"/>
              </a:xfrm>
              <a:prstGeom prst="line">
                <a:avLst/>
              </a:prstGeom>
              <a:ln w="22225">
                <a:solidFill>
                  <a:schemeClr val="bg1"/>
                </a:solidFill>
                <a:tailEnd type="none"/>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1049709" y="3921821"/>
              <a:ext cx="378269" cy="744036"/>
              <a:chOff x="457201" y="3523566"/>
              <a:chExt cx="378269" cy="744036"/>
            </a:xfrm>
          </p:grpSpPr>
          <p:cxnSp>
            <p:nvCxnSpPr>
              <p:cNvPr id="133" name="Straight Connector 132"/>
              <p:cNvCxnSpPr/>
              <p:nvPr/>
            </p:nvCxnSpPr>
            <p:spPr>
              <a:xfrm>
                <a:off x="646954" y="3588170"/>
                <a:ext cx="0" cy="679432"/>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457201" y="3523566"/>
                <a:ext cx="378269" cy="97090"/>
              </a:xfrm>
              <a:prstGeom prst="line">
                <a:avLst/>
              </a:prstGeom>
              <a:ln w="22225">
                <a:solidFill>
                  <a:schemeClr val="bg1"/>
                </a:solidFill>
                <a:tailEnd type="none"/>
              </a:ln>
            </p:spPr>
            <p:style>
              <a:lnRef idx="1">
                <a:schemeClr val="accent1"/>
              </a:lnRef>
              <a:fillRef idx="0">
                <a:schemeClr val="accent1"/>
              </a:fillRef>
              <a:effectRef idx="0">
                <a:schemeClr val="accent1"/>
              </a:effectRef>
              <a:fontRef idx="minor">
                <a:schemeClr val="tx1"/>
              </a:fontRef>
            </p:style>
          </p:cxnSp>
        </p:grpSp>
        <p:sp>
          <p:nvSpPr>
            <p:cNvPr id="130" name="Freeform 129"/>
            <p:cNvSpPr/>
            <p:nvPr/>
          </p:nvSpPr>
          <p:spPr>
            <a:xfrm>
              <a:off x="429695" y="3553217"/>
              <a:ext cx="889000" cy="501649"/>
            </a:xfrm>
            <a:custGeom>
              <a:avLst/>
              <a:gdLst>
                <a:gd name="connsiteX0" fmla="*/ 0 w 889000"/>
                <a:gd name="connsiteY0" fmla="*/ 0 h 501650"/>
                <a:gd name="connsiteX1" fmla="*/ 266700 w 889000"/>
                <a:gd name="connsiteY1" fmla="*/ 222250 h 501650"/>
                <a:gd name="connsiteX2" fmla="*/ 603250 w 889000"/>
                <a:gd name="connsiteY2" fmla="*/ 406400 h 501650"/>
                <a:gd name="connsiteX3" fmla="*/ 889000 w 889000"/>
                <a:gd name="connsiteY3" fmla="*/ 501650 h 501650"/>
              </a:gdLst>
              <a:ahLst/>
              <a:cxnLst>
                <a:cxn ang="0">
                  <a:pos x="connsiteX0" y="connsiteY0"/>
                </a:cxn>
                <a:cxn ang="0">
                  <a:pos x="connsiteX1" y="connsiteY1"/>
                </a:cxn>
                <a:cxn ang="0">
                  <a:pos x="connsiteX2" y="connsiteY2"/>
                </a:cxn>
                <a:cxn ang="0">
                  <a:pos x="connsiteX3" y="connsiteY3"/>
                </a:cxn>
              </a:cxnLst>
              <a:rect l="l" t="t" r="r" b="b"/>
              <a:pathLst>
                <a:path w="889000" h="501650">
                  <a:moveTo>
                    <a:pt x="0" y="0"/>
                  </a:moveTo>
                  <a:cubicBezTo>
                    <a:pt x="83079" y="77258"/>
                    <a:pt x="166158" y="154517"/>
                    <a:pt x="266700" y="222250"/>
                  </a:cubicBezTo>
                  <a:cubicBezTo>
                    <a:pt x="367242" y="289983"/>
                    <a:pt x="499533" y="359833"/>
                    <a:pt x="603250" y="406400"/>
                  </a:cubicBezTo>
                  <a:cubicBezTo>
                    <a:pt x="706967" y="452967"/>
                    <a:pt x="807508" y="474133"/>
                    <a:pt x="889000" y="501650"/>
                  </a:cubicBezTo>
                </a:path>
              </a:pathLst>
            </a:custGeom>
            <a:noFill/>
            <a:ln w="9525">
              <a:solidFill>
                <a:srgbClr val="F4A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646464"/>
                </a:solidFill>
              </a:endParaRPr>
            </a:p>
          </p:txBody>
        </p:sp>
        <p:sp>
          <p:nvSpPr>
            <p:cNvPr id="131" name="Freeform 130"/>
            <p:cNvSpPr/>
            <p:nvPr/>
          </p:nvSpPr>
          <p:spPr>
            <a:xfrm>
              <a:off x="539640" y="3505405"/>
              <a:ext cx="889000" cy="501650"/>
            </a:xfrm>
            <a:custGeom>
              <a:avLst/>
              <a:gdLst>
                <a:gd name="connsiteX0" fmla="*/ 0 w 889000"/>
                <a:gd name="connsiteY0" fmla="*/ 0 h 501650"/>
                <a:gd name="connsiteX1" fmla="*/ 266700 w 889000"/>
                <a:gd name="connsiteY1" fmla="*/ 222250 h 501650"/>
                <a:gd name="connsiteX2" fmla="*/ 603250 w 889000"/>
                <a:gd name="connsiteY2" fmla="*/ 406400 h 501650"/>
                <a:gd name="connsiteX3" fmla="*/ 889000 w 889000"/>
                <a:gd name="connsiteY3" fmla="*/ 501650 h 501650"/>
              </a:gdLst>
              <a:ahLst/>
              <a:cxnLst>
                <a:cxn ang="0">
                  <a:pos x="connsiteX0" y="connsiteY0"/>
                </a:cxn>
                <a:cxn ang="0">
                  <a:pos x="connsiteX1" y="connsiteY1"/>
                </a:cxn>
                <a:cxn ang="0">
                  <a:pos x="connsiteX2" y="connsiteY2"/>
                </a:cxn>
                <a:cxn ang="0">
                  <a:pos x="connsiteX3" y="connsiteY3"/>
                </a:cxn>
              </a:cxnLst>
              <a:rect l="l" t="t" r="r" b="b"/>
              <a:pathLst>
                <a:path w="889000" h="501650">
                  <a:moveTo>
                    <a:pt x="0" y="0"/>
                  </a:moveTo>
                  <a:cubicBezTo>
                    <a:pt x="83079" y="77258"/>
                    <a:pt x="166158" y="154517"/>
                    <a:pt x="266700" y="222250"/>
                  </a:cubicBezTo>
                  <a:cubicBezTo>
                    <a:pt x="367242" y="289983"/>
                    <a:pt x="499533" y="359833"/>
                    <a:pt x="603250" y="406400"/>
                  </a:cubicBezTo>
                  <a:cubicBezTo>
                    <a:pt x="706967" y="452967"/>
                    <a:pt x="807508" y="474133"/>
                    <a:pt x="889000" y="501650"/>
                  </a:cubicBezTo>
                </a:path>
              </a:pathLst>
            </a:custGeom>
            <a:noFill/>
            <a:ln w="9525">
              <a:solidFill>
                <a:srgbClr val="F4A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646464"/>
                </a:solidFill>
              </a:endParaRPr>
            </a:p>
          </p:txBody>
        </p:sp>
        <p:sp>
          <p:nvSpPr>
            <p:cNvPr id="132" name="Freeform 131"/>
            <p:cNvSpPr/>
            <p:nvPr/>
          </p:nvSpPr>
          <p:spPr>
            <a:xfrm>
              <a:off x="677928" y="3485778"/>
              <a:ext cx="889000" cy="501650"/>
            </a:xfrm>
            <a:custGeom>
              <a:avLst/>
              <a:gdLst>
                <a:gd name="connsiteX0" fmla="*/ 0 w 889000"/>
                <a:gd name="connsiteY0" fmla="*/ 0 h 501650"/>
                <a:gd name="connsiteX1" fmla="*/ 266700 w 889000"/>
                <a:gd name="connsiteY1" fmla="*/ 222250 h 501650"/>
                <a:gd name="connsiteX2" fmla="*/ 603250 w 889000"/>
                <a:gd name="connsiteY2" fmla="*/ 406400 h 501650"/>
                <a:gd name="connsiteX3" fmla="*/ 889000 w 889000"/>
                <a:gd name="connsiteY3" fmla="*/ 501650 h 501650"/>
              </a:gdLst>
              <a:ahLst/>
              <a:cxnLst>
                <a:cxn ang="0">
                  <a:pos x="connsiteX0" y="connsiteY0"/>
                </a:cxn>
                <a:cxn ang="0">
                  <a:pos x="connsiteX1" y="connsiteY1"/>
                </a:cxn>
                <a:cxn ang="0">
                  <a:pos x="connsiteX2" y="connsiteY2"/>
                </a:cxn>
                <a:cxn ang="0">
                  <a:pos x="connsiteX3" y="connsiteY3"/>
                </a:cxn>
              </a:cxnLst>
              <a:rect l="l" t="t" r="r" b="b"/>
              <a:pathLst>
                <a:path w="889000" h="501650">
                  <a:moveTo>
                    <a:pt x="0" y="0"/>
                  </a:moveTo>
                  <a:cubicBezTo>
                    <a:pt x="83079" y="77258"/>
                    <a:pt x="166158" y="154517"/>
                    <a:pt x="266700" y="222250"/>
                  </a:cubicBezTo>
                  <a:cubicBezTo>
                    <a:pt x="367242" y="289983"/>
                    <a:pt x="499533" y="359833"/>
                    <a:pt x="603250" y="406400"/>
                  </a:cubicBezTo>
                  <a:cubicBezTo>
                    <a:pt x="706967" y="452967"/>
                    <a:pt x="807508" y="474133"/>
                    <a:pt x="889000" y="501650"/>
                  </a:cubicBezTo>
                </a:path>
              </a:pathLst>
            </a:custGeom>
            <a:noFill/>
            <a:ln w="9525">
              <a:solidFill>
                <a:srgbClr val="F4A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646464"/>
                </a:solidFill>
              </a:endParaRPr>
            </a:p>
          </p:txBody>
        </p:sp>
      </p:grpSp>
      <p:grpSp>
        <p:nvGrpSpPr>
          <p:cNvPr id="139" name="Group 138"/>
          <p:cNvGrpSpPr/>
          <p:nvPr/>
        </p:nvGrpSpPr>
        <p:grpSpPr>
          <a:xfrm>
            <a:off x="856919" y="4749916"/>
            <a:ext cx="366092" cy="277042"/>
            <a:chOff x="711277" y="4531812"/>
            <a:chExt cx="582685" cy="594654"/>
          </a:xfrm>
        </p:grpSpPr>
        <p:grpSp>
          <p:nvGrpSpPr>
            <p:cNvPr id="140" name="Group 139"/>
            <p:cNvGrpSpPr/>
            <p:nvPr/>
          </p:nvGrpSpPr>
          <p:grpSpPr>
            <a:xfrm>
              <a:off x="777655" y="4531812"/>
              <a:ext cx="103408" cy="362329"/>
              <a:chOff x="777655" y="4546101"/>
              <a:chExt cx="103408" cy="362329"/>
            </a:xfrm>
          </p:grpSpPr>
          <p:cxnSp>
            <p:nvCxnSpPr>
              <p:cNvPr id="154" name="Straight Connector 153"/>
              <p:cNvCxnSpPr/>
              <p:nvPr/>
            </p:nvCxnSpPr>
            <p:spPr>
              <a:xfrm>
                <a:off x="829359" y="4546101"/>
                <a:ext cx="0" cy="362329"/>
              </a:xfrm>
              <a:prstGeom prst="line">
                <a:avLst/>
              </a:prstGeom>
              <a:ln w="2857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77655" y="463053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77655" y="468768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777655" y="474483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77655" y="480198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946726" y="4531812"/>
              <a:ext cx="103408" cy="362329"/>
              <a:chOff x="777655" y="4546101"/>
              <a:chExt cx="103408" cy="362329"/>
            </a:xfrm>
          </p:grpSpPr>
          <p:cxnSp>
            <p:nvCxnSpPr>
              <p:cNvPr id="149" name="Straight Connector 148"/>
              <p:cNvCxnSpPr/>
              <p:nvPr/>
            </p:nvCxnSpPr>
            <p:spPr>
              <a:xfrm>
                <a:off x="829359" y="4546101"/>
                <a:ext cx="0" cy="362329"/>
              </a:xfrm>
              <a:prstGeom prst="line">
                <a:avLst/>
              </a:prstGeom>
              <a:ln w="2857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777655" y="463053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777655" y="468768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777655" y="474483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77655" y="480198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a:off x="1115796" y="4531812"/>
              <a:ext cx="103408" cy="362329"/>
              <a:chOff x="777655" y="4546101"/>
              <a:chExt cx="103408" cy="362329"/>
            </a:xfrm>
          </p:grpSpPr>
          <p:cxnSp>
            <p:nvCxnSpPr>
              <p:cNvPr id="144" name="Straight Connector 143"/>
              <p:cNvCxnSpPr/>
              <p:nvPr/>
            </p:nvCxnSpPr>
            <p:spPr>
              <a:xfrm>
                <a:off x="829359" y="4546101"/>
                <a:ext cx="0" cy="362329"/>
              </a:xfrm>
              <a:prstGeom prst="line">
                <a:avLst/>
              </a:prstGeom>
              <a:ln w="2857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777655" y="463053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77655" y="468768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77655" y="474483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777655" y="4801989"/>
                <a:ext cx="103408" cy="0"/>
              </a:xfrm>
              <a:prstGeom prst="line">
                <a:avLst/>
              </a:prstGeom>
              <a:ln w="9525">
                <a:solidFill>
                  <a:srgbClr val="F4AC50"/>
                </a:solidFill>
                <a:tailEnd type="none"/>
              </a:ln>
            </p:spPr>
            <p:style>
              <a:lnRef idx="1">
                <a:schemeClr val="accent1"/>
              </a:lnRef>
              <a:fillRef idx="0">
                <a:schemeClr val="accent1"/>
              </a:fillRef>
              <a:effectRef idx="0">
                <a:schemeClr val="accent1"/>
              </a:effectRef>
              <a:fontRef idx="minor">
                <a:schemeClr val="tx1"/>
              </a:fontRef>
            </p:style>
          </p:cxnSp>
        </p:grpSp>
        <p:sp>
          <p:nvSpPr>
            <p:cNvPr id="143" name="Rectangle 142"/>
            <p:cNvSpPr/>
            <p:nvPr/>
          </p:nvSpPr>
          <p:spPr>
            <a:xfrm>
              <a:off x="711277" y="4822166"/>
              <a:ext cx="582685" cy="3043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rgbClr val="000000"/>
                </a:solidFill>
              </a:endParaRPr>
            </a:p>
          </p:txBody>
        </p:sp>
      </p:grpSp>
      <p:sp>
        <p:nvSpPr>
          <p:cNvPr id="159" name="Freeform 156"/>
          <p:cNvSpPr>
            <a:spLocks noChangeArrowheads="1"/>
          </p:cNvSpPr>
          <p:nvPr/>
        </p:nvSpPr>
        <p:spPr bwMode="auto">
          <a:xfrm>
            <a:off x="7078894" y="2181605"/>
            <a:ext cx="418935" cy="303718"/>
          </a:xfrm>
          <a:custGeom>
            <a:avLst/>
            <a:gdLst>
              <a:gd name="T0" fmla="*/ 2147483647 w 1066"/>
              <a:gd name="T1" fmla="*/ 2147483647 h 680"/>
              <a:gd name="T2" fmla="*/ 2147483647 w 1066"/>
              <a:gd name="T3" fmla="*/ 2147483647 h 680"/>
              <a:gd name="T4" fmla="*/ 2147483647 w 1066"/>
              <a:gd name="T5" fmla="*/ 2147483647 h 680"/>
              <a:gd name="T6" fmla="*/ 2147483647 w 1066"/>
              <a:gd name="T7" fmla="*/ 2147483647 h 680"/>
              <a:gd name="T8" fmla="*/ 2147483647 w 1066"/>
              <a:gd name="T9" fmla="*/ 0 h 680"/>
              <a:gd name="T10" fmla="*/ 2147483647 w 1066"/>
              <a:gd name="T11" fmla="*/ 2147483647 h 680"/>
              <a:gd name="T12" fmla="*/ 2147483647 w 1066"/>
              <a:gd name="T13" fmla="*/ 2147483647 h 680"/>
              <a:gd name="T14" fmla="*/ 2147483647 w 1066"/>
              <a:gd name="T15" fmla="*/ 2147483647 h 680"/>
              <a:gd name="T16" fmla="*/ 0 w 1066"/>
              <a:gd name="T17" fmla="*/ 2147483647 h 680"/>
              <a:gd name="T18" fmla="*/ 2147483647 w 1066"/>
              <a:gd name="T19" fmla="*/ 2147483647 h 680"/>
              <a:gd name="T20" fmla="*/ 2147483647 w 1066"/>
              <a:gd name="T21" fmla="*/ 2147483647 h 680"/>
              <a:gd name="T22" fmla="*/ 2147483647 w 1066"/>
              <a:gd name="T23" fmla="*/ 2147483647 h 680"/>
              <a:gd name="T24" fmla="*/ 2147483647 w 1066"/>
              <a:gd name="T25" fmla="*/ 2147483647 h 6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66" h="680">
                <a:moveTo>
                  <a:pt x="1065" y="457"/>
                </a:moveTo>
                <a:lnTo>
                  <a:pt x="1065" y="457"/>
                </a:lnTo>
                <a:cubicBezTo>
                  <a:pt x="1065" y="339"/>
                  <a:pt x="967" y="241"/>
                  <a:pt x="843" y="241"/>
                </a:cubicBezTo>
                <a:cubicBezTo>
                  <a:pt x="824" y="241"/>
                  <a:pt x="797" y="241"/>
                  <a:pt x="778" y="248"/>
                </a:cubicBezTo>
                <a:cubicBezTo>
                  <a:pt x="765" y="111"/>
                  <a:pt x="647" y="0"/>
                  <a:pt x="503" y="0"/>
                </a:cubicBezTo>
                <a:cubicBezTo>
                  <a:pt x="346" y="0"/>
                  <a:pt x="223" y="124"/>
                  <a:pt x="223" y="274"/>
                </a:cubicBezTo>
                <a:cubicBezTo>
                  <a:pt x="223" y="294"/>
                  <a:pt x="223" y="313"/>
                  <a:pt x="229" y="333"/>
                </a:cubicBezTo>
                <a:cubicBezTo>
                  <a:pt x="176" y="333"/>
                  <a:pt x="176" y="333"/>
                  <a:pt x="176" y="333"/>
                </a:cubicBezTo>
                <a:cubicBezTo>
                  <a:pt x="78" y="333"/>
                  <a:pt x="0" y="411"/>
                  <a:pt x="0" y="502"/>
                </a:cubicBezTo>
                <a:cubicBezTo>
                  <a:pt x="0" y="601"/>
                  <a:pt x="78" y="679"/>
                  <a:pt x="176" y="679"/>
                </a:cubicBezTo>
                <a:cubicBezTo>
                  <a:pt x="862" y="679"/>
                  <a:pt x="862" y="679"/>
                  <a:pt x="862" y="679"/>
                </a:cubicBezTo>
                <a:cubicBezTo>
                  <a:pt x="915" y="679"/>
                  <a:pt x="961" y="654"/>
                  <a:pt x="994" y="620"/>
                </a:cubicBezTo>
                <a:cubicBezTo>
                  <a:pt x="1039" y="581"/>
                  <a:pt x="1065" y="522"/>
                  <a:pt x="1065" y="457"/>
                </a:cubicBezTo>
              </a:path>
            </a:pathLst>
          </a:custGeom>
          <a:solidFill>
            <a:schemeClr val="accent1"/>
          </a:solidFill>
          <a:ln>
            <a:solidFill>
              <a:schemeClr val="bg1"/>
            </a:solidFill>
          </a:ln>
          <a:extLst/>
        </p:spPr>
        <p:txBody>
          <a:bodyPr wrap="none" anchor="ctr"/>
          <a:lstStyle/>
          <a:p>
            <a:pPr algn="ctr" fontAlgn="base">
              <a:spcBef>
                <a:spcPct val="0"/>
              </a:spcBef>
              <a:spcAft>
                <a:spcPct val="0"/>
              </a:spcAft>
              <a:defRPr/>
            </a:pPr>
            <a:endParaRPr lang="en-US" sz="1600">
              <a:solidFill>
                <a:srgbClr val="646464"/>
              </a:solidFill>
            </a:endParaRPr>
          </a:p>
        </p:txBody>
      </p:sp>
      <p:cxnSp>
        <p:nvCxnSpPr>
          <p:cNvPr id="160" name="Straight Connector 159"/>
          <p:cNvCxnSpPr>
            <a:endCxn id="7" idx="1"/>
          </p:cNvCxnSpPr>
          <p:nvPr/>
        </p:nvCxnSpPr>
        <p:spPr>
          <a:xfrm>
            <a:off x="1858920" y="4703445"/>
            <a:ext cx="1410441" cy="541237"/>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endCxn id="7" idx="1"/>
          </p:cNvCxnSpPr>
          <p:nvPr/>
        </p:nvCxnSpPr>
        <p:spPr>
          <a:xfrm>
            <a:off x="1891845" y="3108333"/>
            <a:ext cx="1377516" cy="2136349"/>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162" name="Title 1"/>
          <p:cNvSpPr>
            <a:spLocks noGrp="1"/>
          </p:cNvSpPr>
          <p:nvPr>
            <p:ph type="title"/>
          </p:nvPr>
        </p:nvSpPr>
        <p:spPr>
          <a:xfrm>
            <a:off x="457200" y="414338"/>
            <a:ext cx="8229600" cy="605529"/>
          </a:xfrm>
        </p:spPr>
        <p:txBody>
          <a:bodyPr/>
          <a:lstStyle/>
          <a:p>
            <a:r>
              <a:rPr lang="sv-SE" dirty="0" smtClean="0"/>
              <a:t>Business </a:t>
            </a:r>
            <a:r>
              <a:rPr lang="sv-SE" dirty="0" err="1" smtClean="0"/>
              <a:t>model</a:t>
            </a:r>
            <a:r>
              <a:rPr lang="sv-SE" dirty="0" smtClean="0"/>
              <a:t> </a:t>
            </a:r>
            <a:r>
              <a:rPr lang="sv-SE" dirty="0" err="1" smtClean="0"/>
              <a:t>components</a:t>
            </a:r>
            <a:r>
              <a:rPr lang="sv-SE" dirty="0" smtClean="0"/>
              <a:t> in an ERS-system</a:t>
            </a:r>
            <a:endParaRPr lang="sv-SE" sz="2800" dirty="0">
              <a:solidFill>
                <a:srgbClr val="FF0000"/>
              </a:solidFill>
            </a:endParaRPr>
          </a:p>
        </p:txBody>
      </p:sp>
    </p:spTree>
    <p:extLst>
      <p:ext uri="{BB962C8B-B14F-4D97-AF65-F5344CB8AC3E}">
        <p14:creationId xmlns:p14="http://schemas.microsoft.com/office/powerpoint/2010/main" val="161023565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Slide" r:id="rId6" imgW="498" imgH="499" progId="TCLayout.ActiveDocument.1">
                  <p:embed/>
                </p:oleObj>
              </mc:Choice>
              <mc:Fallback>
                <p:oleObj name="think-cell Slide" r:id="rId6" imgW="498" imgH="499"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lnSpc>
                <a:spcPct val="85000"/>
              </a:lnSpc>
              <a:spcBef>
                <a:spcPct val="0"/>
              </a:spcBef>
              <a:spcAft>
                <a:spcPct val="0"/>
              </a:spcAft>
            </a:pPr>
            <a:endParaRPr lang="sv-SE" sz="2800" b="1"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162" name="Title 1"/>
          <p:cNvSpPr>
            <a:spLocks noGrp="1"/>
          </p:cNvSpPr>
          <p:nvPr>
            <p:ph type="title"/>
          </p:nvPr>
        </p:nvSpPr>
        <p:spPr>
          <a:xfrm>
            <a:off x="457200" y="414338"/>
            <a:ext cx="8229600" cy="686192"/>
          </a:xfrm>
        </p:spPr>
        <p:txBody>
          <a:bodyPr/>
          <a:lstStyle/>
          <a:p>
            <a:r>
              <a:rPr lang="sv-SE" sz="2800" dirty="0" smtClean="0">
                <a:solidFill>
                  <a:schemeClr val="tx1"/>
                </a:solidFill>
              </a:rPr>
              <a:t>A </a:t>
            </a:r>
            <a:r>
              <a:rPr lang="sv-SE" sz="2800" dirty="0" err="1" smtClean="0">
                <a:solidFill>
                  <a:schemeClr val="tx1"/>
                </a:solidFill>
              </a:rPr>
              <a:t>model</a:t>
            </a:r>
            <a:r>
              <a:rPr lang="sv-SE" sz="2800" dirty="0" smtClean="0">
                <a:solidFill>
                  <a:schemeClr val="tx1"/>
                </a:solidFill>
              </a:rPr>
              <a:t> for </a:t>
            </a:r>
            <a:r>
              <a:rPr lang="sv-SE" sz="2800" dirty="0" err="1" smtClean="0">
                <a:solidFill>
                  <a:schemeClr val="tx1"/>
                </a:solidFill>
              </a:rPr>
              <a:t>interaction</a:t>
            </a:r>
            <a:r>
              <a:rPr lang="sv-SE" sz="2800" dirty="0" smtClean="0">
                <a:solidFill>
                  <a:schemeClr val="tx1"/>
                </a:solidFill>
              </a:rPr>
              <a:t> and </a:t>
            </a:r>
            <a:r>
              <a:rPr lang="sv-SE" sz="2800" dirty="0" err="1" smtClean="0">
                <a:solidFill>
                  <a:schemeClr val="tx1"/>
                </a:solidFill>
              </a:rPr>
              <a:t>financial</a:t>
            </a:r>
            <a:r>
              <a:rPr lang="sv-SE" sz="2800" dirty="0" smtClean="0">
                <a:solidFill>
                  <a:schemeClr val="tx1"/>
                </a:solidFill>
              </a:rPr>
              <a:t> </a:t>
            </a:r>
            <a:r>
              <a:rPr lang="sv-SE" sz="2800" dirty="0" err="1" smtClean="0">
                <a:solidFill>
                  <a:schemeClr val="tx1"/>
                </a:solidFill>
              </a:rPr>
              <a:t>flows</a:t>
            </a:r>
            <a:endParaRPr lang="sv-SE" sz="2800" dirty="0">
              <a:solidFill>
                <a:srgbClr val="FF0000"/>
              </a:solidFill>
            </a:endParaRPr>
          </a:p>
        </p:txBody>
      </p:sp>
      <p:grpSp>
        <p:nvGrpSpPr>
          <p:cNvPr id="46" name="Group 13"/>
          <p:cNvGrpSpPr/>
          <p:nvPr/>
        </p:nvGrpSpPr>
        <p:grpSpPr>
          <a:xfrm>
            <a:off x="461524" y="1563735"/>
            <a:ext cx="7903263" cy="2972854"/>
            <a:chOff x="457201" y="1910976"/>
            <a:chExt cx="7903263" cy="2972854"/>
          </a:xfrm>
        </p:grpSpPr>
        <p:grpSp>
          <p:nvGrpSpPr>
            <p:cNvPr id="47" name="Group 6"/>
            <p:cNvGrpSpPr/>
            <p:nvPr/>
          </p:nvGrpSpPr>
          <p:grpSpPr>
            <a:xfrm>
              <a:off x="457201" y="2040965"/>
              <a:ext cx="7903263" cy="2555743"/>
              <a:chOff x="457201" y="2312814"/>
              <a:chExt cx="7903263" cy="2555743"/>
            </a:xfrm>
          </p:grpSpPr>
          <p:grpSp>
            <p:nvGrpSpPr>
              <p:cNvPr id="53" name="Group 57"/>
              <p:cNvGrpSpPr/>
              <p:nvPr/>
            </p:nvGrpSpPr>
            <p:grpSpPr>
              <a:xfrm>
                <a:off x="457201" y="2312814"/>
                <a:ext cx="7903263" cy="2555743"/>
                <a:chOff x="-1385344" y="2238558"/>
                <a:chExt cx="9037350" cy="2920306"/>
              </a:xfrm>
            </p:grpSpPr>
            <p:sp>
              <p:nvSpPr>
                <p:cNvPr id="55" name="Rounded Rectangle 10"/>
                <p:cNvSpPr/>
                <p:nvPr/>
              </p:nvSpPr>
              <p:spPr>
                <a:xfrm>
                  <a:off x="5780006" y="2238558"/>
                  <a:ext cx="1872000" cy="835514"/>
                </a:xfrm>
                <a:prstGeom prst="roundRect">
                  <a:avLst/>
                </a:prstGeom>
                <a:solidFill>
                  <a:srgbClr val="FFFFFF">
                    <a:lumMod val="95000"/>
                  </a:srgbClr>
                </a:solidFill>
                <a:ln w="9525" cap="flat" cmpd="sng" algn="ctr">
                  <a:noFill/>
                  <a:prstDash val="solid"/>
                </a:ln>
                <a:effectLst>
                  <a:outerShdw blurRad="50800" dist="38100" dir="2700000" algn="tl" rotWithShape="0">
                    <a:prstClr val="black">
                      <a:alpha val="40000"/>
                    </a:prstClr>
                  </a:outerShdw>
                </a:effectLst>
              </p:spPr>
              <p:txBody>
                <a:bodyPr lIns="36000" r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smtClean="0">
                      <a:ln>
                        <a:noFill/>
                      </a:ln>
                      <a:solidFill>
                        <a:srgbClr val="646464"/>
                      </a:solidFill>
                      <a:effectLst/>
                      <a:uLnTx/>
                      <a:uFillTx/>
                      <a:cs typeface="Arial" panose="020B0604020202020204" pitchFamily="34" charset="0"/>
                    </a:rPr>
                    <a:t>Power </a:t>
                  </a:r>
                  <a:r>
                    <a:rPr kumimoji="0" lang="sv-SE" sz="1400" b="0" i="0" u="none" strike="noStrike" kern="0" cap="none" spc="0" normalizeH="0" baseline="0" noProof="0" dirty="0" err="1" smtClean="0">
                      <a:ln>
                        <a:noFill/>
                      </a:ln>
                      <a:solidFill>
                        <a:srgbClr val="646464"/>
                      </a:solidFill>
                      <a:effectLst/>
                      <a:uLnTx/>
                      <a:uFillTx/>
                      <a:cs typeface="Arial" panose="020B0604020202020204" pitchFamily="34" charset="0"/>
                    </a:rPr>
                    <a:t>grid</a:t>
                  </a:r>
                  <a:r>
                    <a:rPr kumimoji="0" lang="sv-SE" sz="1400" b="0" i="0" u="none" strike="noStrike" kern="0" cap="none" spc="0" normalizeH="0" baseline="0" noProof="0" dirty="0" smtClean="0">
                      <a:ln>
                        <a:noFill/>
                      </a:ln>
                      <a:solidFill>
                        <a:srgbClr val="646464"/>
                      </a:solidFill>
                      <a:effectLst/>
                      <a:uLnTx/>
                      <a:uFillTx/>
                      <a:cs typeface="Arial" panose="020B0604020202020204" pitchFamily="34" charset="0"/>
                    </a:rPr>
                    <a:t> </a:t>
                  </a:r>
                  <a:r>
                    <a:rPr kumimoji="0" lang="sv-SE" sz="1400" b="0" i="0" u="none" strike="noStrike" kern="0" cap="none" spc="0" normalizeH="0" baseline="0" noProof="0" dirty="0" err="1" smtClean="0">
                      <a:ln>
                        <a:noFill/>
                      </a:ln>
                      <a:solidFill>
                        <a:srgbClr val="646464"/>
                      </a:solidFill>
                      <a:effectLst/>
                      <a:uLnTx/>
                      <a:uFillTx/>
                      <a:cs typeface="Arial" panose="020B0604020202020204" pitchFamily="34" charset="0"/>
                    </a:rPr>
                    <a:t>owner</a:t>
                  </a:r>
                  <a:endParaRPr kumimoji="0" lang="sv-SE" sz="1400" b="0" i="0" u="none" strike="noStrike" kern="0" cap="none" spc="0" normalizeH="0" baseline="0" noProof="0" dirty="0" smtClean="0">
                    <a:ln>
                      <a:noFill/>
                    </a:ln>
                    <a:solidFill>
                      <a:srgbClr val="646464"/>
                    </a:solidFill>
                    <a:effectLst/>
                    <a:uLnTx/>
                    <a:uFillTx/>
                    <a:cs typeface="Arial" panose="020B0604020202020204" pitchFamily="34" charset="0"/>
                  </a:endParaRPr>
                </a:p>
              </p:txBody>
            </p:sp>
            <p:sp>
              <p:nvSpPr>
                <p:cNvPr id="56" name="Rounded Rectangle 11"/>
                <p:cNvSpPr/>
                <p:nvPr/>
              </p:nvSpPr>
              <p:spPr>
                <a:xfrm>
                  <a:off x="5780006" y="3238817"/>
                  <a:ext cx="1872000" cy="835512"/>
                </a:xfrm>
                <a:prstGeom prst="roundRect">
                  <a:avLst/>
                </a:prstGeom>
                <a:solidFill>
                  <a:srgbClr val="FFFFFF">
                    <a:lumMod val="95000"/>
                  </a:srgbClr>
                </a:solidFill>
                <a:ln w="9525" cap="flat" cmpd="sng" algn="ctr">
                  <a:noFill/>
                  <a:prstDash val="solid"/>
                </a:ln>
                <a:effectLst>
                  <a:outerShdw blurRad="50800" dist="38100" dir="2700000" algn="tl" rotWithShape="0">
                    <a:prstClr val="black">
                      <a:alpha val="40000"/>
                    </a:prstClr>
                  </a:outerShdw>
                </a:effectLst>
              </p:spPr>
              <p:txBody>
                <a:bodyPr lIns="36000" r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smtClean="0">
                      <a:ln>
                        <a:noFill/>
                      </a:ln>
                      <a:solidFill>
                        <a:srgbClr val="646464"/>
                      </a:solidFill>
                      <a:effectLst/>
                      <a:uLnTx/>
                      <a:uFillTx/>
                      <a:cs typeface="Arial" panose="020B0604020202020204" pitchFamily="34" charset="0"/>
                    </a:rPr>
                    <a:t>Power </a:t>
                  </a:r>
                  <a:r>
                    <a:rPr kumimoji="0" lang="sv-SE" sz="1400" b="0" i="0" u="none" strike="noStrike" kern="0" cap="none" spc="0" normalizeH="0" baseline="0" noProof="0" dirty="0" err="1" smtClean="0">
                      <a:ln>
                        <a:noFill/>
                      </a:ln>
                      <a:solidFill>
                        <a:srgbClr val="646464"/>
                      </a:solidFill>
                      <a:effectLst/>
                      <a:uLnTx/>
                      <a:uFillTx/>
                      <a:cs typeface="Arial" panose="020B0604020202020204" pitchFamily="34" charset="0"/>
                    </a:rPr>
                    <a:t>provider</a:t>
                  </a:r>
                  <a:endParaRPr kumimoji="0" lang="sv-SE" sz="1400" b="0" i="0" u="none" strike="noStrike" kern="0" cap="none" spc="0" normalizeH="0" baseline="0" noProof="0" dirty="0" smtClean="0">
                    <a:ln>
                      <a:noFill/>
                    </a:ln>
                    <a:solidFill>
                      <a:srgbClr val="646464"/>
                    </a:solidFill>
                    <a:effectLst/>
                    <a:uLnTx/>
                    <a:uFillTx/>
                    <a:cs typeface="Arial" panose="020B0604020202020204" pitchFamily="34" charset="0"/>
                  </a:endParaRPr>
                </a:p>
              </p:txBody>
            </p:sp>
            <p:sp>
              <p:nvSpPr>
                <p:cNvPr id="57" name="Rounded Rectangle 15"/>
                <p:cNvSpPr/>
                <p:nvPr/>
              </p:nvSpPr>
              <p:spPr>
                <a:xfrm>
                  <a:off x="851889" y="3563728"/>
                  <a:ext cx="1872000" cy="835511"/>
                </a:xfrm>
                <a:prstGeom prst="roundRect">
                  <a:avLst/>
                </a:prstGeom>
                <a:solidFill>
                  <a:srgbClr val="FFFFFF">
                    <a:lumMod val="95000"/>
                  </a:srgbClr>
                </a:solidFill>
                <a:ln w="9525" cap="flat" cmpd="sng" algn="ctr">
                  <a:noFill/>
                  <a:prstDash val="solid"/>
                </a:ln>
                <a:effectLst>
                  <a:outerShdw blurRad="50800" dist="38100" dir="2700000" algn="tl" rotWithShape="0">
                    <a:prstClr val="black">
                      <a:alpha val="40000"/>
                    </a:prstClr>
                  </a:outerShdw>
                </a:effectLst>
              </p:spPr>
              <p:txBody>
                <a:bodyPr lIns="36000" r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smtClean="0">
                      <a:ln>
                        <a:noFill/>
                      </a:ln>
                      <a:solidFill>
                        <a:srgbClr val="646464"/>
                      </a:solidFill>
                      <a:effectLst/>
                      <a:uLnTx/>
                      <a:uFillTx/>
                      <a:cs typeface="Arial" panose="020B0604020202020204" pitchFamily="34" charset="0"/>
                    </a:rPr>
                    <a:t>Transport </a:t>
                  </a:r>
                  <a:r>
                    <a:rPr kumimoji="0" lang="sv-SE" sz="1400" b="0" i="0" u="none" strike="noStrike" kern="0" cap="none" spc="0" normalizeH="0" baseline="0" noProof="0" dirty="0" err="1" smtClean="0">
                      <a:ln>
                        <a:noFill/>
                      </a:ln>
                      <a:solidFill>
                        <a:srgbClr val="646464"/>
                      </a:solidFill>
                      <a:effectLst/>
                      <a:uLnTx/>
                      <a:uFillTx/>
                      <a:cs typeface="Arial" panose="020B0604020202020204" pitchFamily="34" charset="0"/>
                    </a:rPr>
                    <a:t>company</a:t>
                  </a:r>
                  <a:endParaRPr kumimoji="0" lang="sv-SE" sz="1400" b="0" i="0" u="none" strike="noStrike" kern="0" cap="none" spc="0" normalizeH="0" baseline="0" noProof="0" dirty="0" smtClean="0">
                    <a:ln>
                      <a:noFill/>
                    </a:ln>
                    <a:solidFill>
                      <a:srgbClr val="646464"/>
                    </a:solidFill>
                    <a:effectLst/>
                    <a:uLnTx/>
                    <a:uFillTx/>
                    <a:cs typeface="Arial" panose="020B0604020202020204" pitchFamily="34" charset="0"/>
                  </a:endParaRPr>
                </a:p>
              </p:txBody>
            </p:sp>
            <p:sp>
              <p:nvSpPr>
                <p:cNvPr id="58" name="Rounded Rectangle 16"/>
                <p:cNvSpPr/>
                <p:nvPr/>
              </p:nvSpPr>
              <p:spPr>
                <a:xfrm>
                  <a:off x="3253030" y="2728215"/>
                  <a:ext cx="1872000" cy="835512"/>
                </a:xfrm>
                <a:prstGeom prst="roundRect">
                  <a:avLst/>
                </a:prstGeom>
                <a:solidFill>
                  <a:srgbClr val="FFFFFF">
                    <a:lumMod val="95000"/>
                  </a:srgbClr>
                </a:solidFill>
                <a:ln w="9525" cap="flat" cmpd="sng" algn="ctr">
                  <a:noFill/>
                  <a:prstDash val="solid"/>
                </a:ln>
                <a:effectLst>
                  <a:outerShdw blurRad="50800" dist="38100" dir="2700000" algn="tl" rotWithShape="0">
                    <a:prstClr val="black">
                      <a:alpha val="40000"/>
                    </a:prstClr>
                  </a:outerShdw>
                </a:effectLst>
              </p:spPr>
              <p:txBody>
                <a:bodyPr lIns="36000" r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smtClean="0">
                      <a:ln>
                        <a:noFill/>
                      </a:ln>
                      <a:solidFill>
                        <a:srgbClr val="646464"/>
                      </a:solidFill>
                      <a:effectLst/>
                      <a:uLnTx/>
                      <a:uFillTx/>
                      <a:cs typeface="Arial" panose="020B0604020202020204" pitchFamily="34" charset="0"/>
                    </a:rPr>
                    <a:t>ERS operator</a:t>
                  </a:r>
                </a:p>
              </p:txBody>
            </p:sp>
            <p:cxnSp>
              <p:nvCxnSpPr>
                <p:cNvPr id="59" name="Elbow Connector 19"/>
                <p:cNvCxnSpPr>
                  <a:stCxn id="57" idx="3"/>
                  <a:endCxn id="58" idx="1"/>
                </p:cNvCxnSpPr>
                <p:nvPr/>
              </p:nvCxnSpPr>
              <p:spPr>
                <a:xfrm flipV="1">
                  <a:off x="2723889" y="3145972"/>
                  <a:ext cx="529141" cy="835512"/>
                </a:xfrm>
                <a:prstGeom prst="bentConnector3">
                  <a:avLst/>
                </a:prstGeom>
                <a:noFill/>
                <a:ln w="9525" cap="flat" cmpd="sng" algn="ctr">
                  <a:solidFill>
                    <a:srgbClr val="808080"/>
                  </a:solidFill>
                  <a:prstDash val="solid"/>
                  <a:tailEnd type="triangle"/>
                </a:ln>
                <a:effectLst/>
              </p:spPr>
            </p:cxnSp>
            <p:cxnSp>
              <p:nvCxnSpPr>
                <p:cNvPr id="60" name="Elbow Connector 21"/>
                <p:cNvCxnSpPr>
                  <a:stCxn id="58" idx="3"/>
                  <a:endCxn id="55" idx="1"/>
                </p:cNvCxnSpPr>
                <p:nvPr/>
              </p:nvCxnSpPr>
              <p:spPr>
                <a:xfrm flipV="1">
                  <a:off x="5125031" y="2656316"/>
                  <a:ext cx="654975" cy="489656"/>
                </a:xfrm>
                <a:prstGeom prst="bentConnector3">
                  <a:avLst/>
                </a:prstGeom>
                <a:noFill/>
                <a:ln w="9525" cap="flat" cmpd="sng" algn="ctr">
                  <a:solidFill>
                    <a:srgbClr val="808080"/>
                  </a:solidFill>
                  <a:prstDash val="solid"/>
                  <a:tailEnd type="triangle"/>
                </a:ln>
                <a:effectLst/>
              </p:spPr>
            </p:cxnSp>
            <p:cxnSp>
              <p:nvCxnSpPr>
                <p:cNvPr id="61" name="Elbow Connector 25"/>
                <p:cNvCxnSpPr>
                  <a:stCxn id="58" idx="3"/>
                  <a:endCxn id="56" idx="1"/>
                </p:cNvCxnSpPr>
                <p:nvPr/>
              </p:nvCxnSpPr>
              <p:spPr>
                <a:xfrm>
                  <a:off x="5125031" y="3145972"/>
                  <a:ext cx="654975" cy="510602"/>
                </a:xfrm>
                <a:prstGeom prst="bentConnector3">
                  <a:avLst/>
                </a:prstGeom>
                <a:noFill/>
                <a:ln w="9525" cap="flat" cmpd="sng" algn="ctr">
                  <a:solidFill>
                    <a:srgbClr val="808080"/>
                  </a:solidFill>
                  <a:prstDash val="solid"/>
                  <a:tailEnd type="triangle"/>
                </a:ln>
                <a:effectLst/>
              </p:spPr>
            </p:cxnSp>
            <p:sp>
              <p:nvSpPr>
                <p:cNvPr id="62" name="Rounded Rectangle 9"/>
                <p:cNvSpPr/>
                <p:nvPr/>
              </p:nvSpPr>
              <p:spPr>
                <a:xfrm>
                  <a:off x="3253030" y="4323352"/>
                  <a:ext cx="1872000" cy="835512"/>
                </a:xfrm>
                <a:prstGeom prst="roundRect">
                  <a:avLst/>
                </a:prstGeom>
                <a:solidFill>
                  <a:srgbClr val="FFFFFF">
                    <a:lumMod val="95000"/>
                  </a:srgbClr>
                </a:solidFill>
                <a:ln w="9525" cap="flat" cmpd="sng" algn="ctr">
                  <a:noFill/>
                  <a:prstDash val="solid"/>
                </a:ln>
                <a:effectLst>
                  <a:outerShdw blurRad="50800" dist="38100" dir="2700000" algn="tl" rotWithShape="0">
                    <a:prstClr val="black">
                      <a:alpha val="40000"/>
                    </a:prstClr>
                  </a:outerShdw>
                </a:effectLst>
              </p:spPr>
              <p:txBody>
                <a:bodyPr lIns="36000" r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err="1" smtClean="0">
                      <a:ln>
                        <a:noFill/>
                      </a:ln>
                      <a:solidFill>
                        <a:srgbClr val="646464"/>
                      </a:solidFill>
                      <a:effectLst/>
                      <a:uLnTx/>
                      <a:uFillTx/>
                      <a:cs typeface="Arial" panose="020B0604020202020204" pitchFamily="34" charset="0"/>
                    </a:rPr>
                    <a:t>Vehicle</a:t>
                  </a:r>
                  <a:r>
                    <a:rPr kumimoji="0" lang="sv-SE" sz="1400" b="0" i="0" u="none" strike="noStrike" kern="0" cap="none" spc="0" normalizeH="0" baseline="0" noProof="0" dirty="0" smtClean="0">
                      <a:ln>
                        <a:noFill/>
                      </a:ln>
                      <a:solidFill>
                        <a:srgbClr val="646464"/>
                      </a:solidFill>
                      <a:effectLst/>
                      <a:uLnTx/>
                      <a:uFillTx/>
                      <a:cs typeface="Arial" panose="020B0604020202020204" pitchFamily="34" charset="0"/>
                    </a:rPr>
                    <a:t> </a:t>
                  </a:r>
                  <a:r>
                    <a:rPr kumimoji="0" lang="sv-SE" sz="1400" b="0" i="0" u="none" strike="noStrike" kern="0" cap="none" spc="0" normalizeH="0" baseline="0" noProof="0" dirty="0" err="1" smtClean="0">
                      <a:ln>
                        <a:noFill/>
                      </a:ln>
                      <a:solidFill>
                        <a:srgbClr val="646464"/>
                      </a:solidFill>
                      <a:effectLst/>
                      <a:uLnTx/>
                      <a:uFillTx/>
                      <a:cs typeface="Arial" panose="020B0604020202020204" pitchFamily="34" charset="0"/>
                    </a:rPr>
                    <a:t>manufacturer</a:t>
                  </a:r>
                  <a:endParaRPr kumimoji="0" lang="sv-SE" sz="1400" b="0" i="0" u="none" strike="noStrike" kern="0" cap="none" spc="0" normalizeH="0" baseline="0" noProof="0" dirty="0" smtClean="0">
                    <a:ln>
                      <a:noFill/>
                    </a:ln>
                    <a:solidFill>
                      <a:srgbClr val="646464"/>
                    </a:solidFill>
                    <a:effectLst/>
                    <a:uLnTx/>
                    <a:uFillTx/>
                    <a:cs typeface="Arial" panose="020B0604020202020204" pitchFamily="34" charset="0"/>
                  </a:endParaRPr>
                </a:p>
              </p:txBody>
            </p:sp>
            <p:cxnSp>
              <p:nvCxnSpPr>
                <p:cNvPr id="63" name="Elbow Connector 38"/>
                <p:cNvCxnSpPr>
                  <a:stCxn id="57" idx="3"/>
                  <a:endCxn id="62" idx="1"/>
                </p:cNvCxnSpPr>
                <p:nvPr/>
              </p:nvCxnSpPr>
              <p:spPr>
                <a:xfrm>
                  <a:off x="2723889" y="3981484"/>
                  <a:ext cx="529141" cy="759623"/>
                </a:xfrm>
                <a:prstGeom prst="bentConnector3">
                  <a:avLst>
                    <a:gd name="adj1" fmla="val 50000"/>
                  </a:avLst>
                </a:prstGeom>
                <a:noFill/>
                <a:ln w="9525" cap="flat" cmpd="sng" algn="ctr">
                  <a:solidFill>
                    <a:srgbClr val="808080"/>
                  </a:solidFill>
                  <a:prstDash val="solid"/>
                  <a:tailEnd type="triangle"/>
                </a:ln>
                <a:effectLst/>
              </p:spPr>
            </p:cxnSp>
            <p:sp>
              <p:nvSpPr>
                <p:cNvPr id="64" name="Rounded Rectangle 14"/>
                <p:cNvSpPr/>
                <p:nvPr/>
              </p:nvSpPr>
              <p:spPr>
                <a:xfrm>
                  <a:off x="-1385344" y="3563727"/>
                  <a:ext cx="1872000" cy="835512"/>
                </a:xfrm>
                <a:prstGeom prst="roundRect">
                  <a:avLst/>
                </a:prstGeom>
                <a:solidFill>
                  <a:srgbClr val="FFFFFF">
                    <a:lumMod val="95000"/>
                  </a:srgbClr>
                </a:solidFill>
                <a:ln w="9525" cap="flat" cmpd="sng" algn="ctr">
                  <a:noFill/>
                  <a:prstDash val="solid"/>
                </a:ln>
                <a:effectLst>
                  <a:outerShdw blurRad="50800" dist="38100" dir="2700000" algn="tl" rotWithShape="0">
                    <a:prstClr val="black">
                      <a:alpha val="40000"/>
                    </a:prstClr>
                  </a:outerShdw>
                </a:effectLst>
              </p:spPr>
              <p:txBody>
                <a:bodyPr lIns="36000" r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smtClean="0">
                      <a:ln>
                        <a:noFill/>
                      </a:ln>
                      <a:solidFill>
                        <a:srgbClr val="646464"/>
                      </a:solidFill>
                      <a:effectLst/>
                      <a:uLnTx/>
                      <a:uFillTx/>
                      <a:cs typeface="Arial" panose="020B0604020202020204" pitchFamily="34" charset="0"/>
                    </a:rPr>
                    <a:t>Transport </a:t>
                  </a:r>
                  <a:r>
                    <a:rPr kumimoji="0" lang="sv-SE" sz="1400" b="0" i="0" u="none" strike="noStrike" kern="0" cap="none" spc="0" normalizeH="0" baseline="0" noProof="0" dirty="0" err="1" smtClean="0">
                      <a:ln>
                        <a:noFill/>
                      </a:ln>
                      <a:solidFill>
                        <a:srgbClr val="646464"/>
                      </a:solidFill>
                      <a:effectLst/>
                      <a:uLnTx/>
                      <a:uFillTx/>
                      <a:cs typeface="Arial" panose="020B0604020202020204" pitchFamily="34" charset="0"/>
                    </a:rPr>
                    <a:t>buyer</a:t>
                  </a:r>
                  <a:endParaRPr kumimoji="0" lang="sv-SE" sz="1400" b="0" i="0" u="none" strike="noStrike" kern="0" cap="none" spc="0" normalizeH="0" baseline="0" noProof="0" dirty="0" smtClean="0">
                    <a:ln>
                      <a:noFill/>
                    </a:ln>
                    <a:solidFill>
                      <a:srgbClr val="646464"/>
                    </a:solidFill>
                    <a:effectLst/>
                    <a:uLnTx/>
                    <a:uFillTx/>
                    <a:cs typeface="Arial" panose="020B0604020202020204" pitchFamily="34" charset="0"/>
                  </a:endParaRPr>
                </a:p>
              </p:txBody>
            </p:sp>
          </p:grpSp>
          <p:cxnSp>
            <p:nvCxnSpPr>
              <p:cNvPr id="54" name="Straight Connector 3"/>
              <p:cNvCxnSpPr>
                <a:stCxn id="64" idx="3"/>
                <a:endCxn id="57" idx="1"/>
              </p:cNvCxnSpPr>
              <p:nvPr/>
            </p:nvCxnSpPr>
            <p:spPr>
              <a:xfrm>
                <a:off x="2094286" y="3838160"/>
                <a:ext cx="319400" cy="1"/>
              </a:xfrm>
              <a:prstGeom prst="line">
                <a:avLst/>
              </a:prstGeom>
              <a:noFill/>
              <a:ln w="9525" cap="flat" cmpd="sng" algn="ctr">
                <a:solidFill>
                  <a:srgbClr val="808080"/>
                </a:solidFill>
                <a:prstDash val="solid"/>
                <a:tailEnd type="triangle"/>
              </a:ln>
              <a:effectLst/>
            </p:spPr>
          </p:cxnSp>
        </p:grpSp>
        <p:sp>
          <p:nvSpPr>
            <p:cNvPr id="48" name="TextBox 12"/>
            <p:cNvSpPr txBox="1"/>
            <p:nvPr/>
          </p:nvSpPr>
          <p:spPr>
            <a:xfrm>
              <a:off x="1620888" y="2699919"/>
              <a:ext cx="1266195" cy="403187"/>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sv-SE" sz="1400" b="0" i="0" u="none" strike="noStrike" kern="0" cap="none" spc="0" normalizeH="0" baseline="0" noProof="0" dirty="0" err="1" smtClean="0">
                  <a:ln>
                    <a:noFill/>
                  </a:ln>
                  <a:solidFill>
                    <a:srgbClr val="646464"/>
                  </a:solidFill>
                  <a:effectLst/>
                  <a:uLnTx/>
                  <a:uFillTx/>
                  <a:cs typeface="Arial" panose="020B0604020202020204" pitchFamily="34" charset="0"/>
                </a:rPr>
                <a:t>Payment</a:t>
              </a:r>
              <a:r>
                <a:rPr kumimoji="0" lang="sv-SE" sz="1400" b="0" i="0" u="none" strike="noStrike" kern="0" cap="none" spc="0" normalizeH="0" baseline="0" noProof="0" dirty="0" smtClean="0">
                  <a:ln>
                    <a:noFill/>
                  </a:ln>
                  <a:solidFill>
                    <a:srgbClr val="646464"/>
                  </a:solidFill>
                  <a:effectLst/>
                  <a:uLnTx/>
                  <a:uFillTx/>
                  <a:cs typeface="Arial" panose="020B0604020202020204" pitchFamily="34" charset="0"/>
                </a:rPr>
                <a:t> for transport</a:t>
              </a:r>
            </a:p>
          </p:txBody>
        </p:sp>
        <p:sp>
          <p:nvSpPr>
            <p:cNvPr id="49" name="TextBox 23"/>
            <p:cNvSpPr txBox="1"/>
            <p:nvPr/>
          </p:nvSpPr>
          <p:spPr>
            <a:xfrm>
              <a:off x="3541447" y="2535909"/>
              <a:ext cx="874900" cy="220060"/>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sv-SE" sz="1400" b="0" i="0" u="none" strike="noStrike" kern="0" cap="none" spc="0" normalizeH="0" baseline="0" noProof="0" dirty="0" smtClean="0">
                  <a:ln>
                    <a:noFill/>
                  </a:ln>
                  <a:solidFill>
                    <a:srgbClr val="646464"/>
                  </a:solidFill>
                  <a:effectLst/>
                  <a:uLnTx/>
                  <a:uFillTx/>
                  <a:cs typeface="Arial" panose="020B0604020202020204" pitchFamily="34" charset="0"/>
                </a:rPr>
                <a:t>ERS </a:t>
              </a:r>
              <a:r>
                <a:rPr kumimoji="0" lang="sv-SE" sz="1400" b="0" i="0" u="none" strike="noStrike" kern="0" cap="none" spc="0" normalizeH="0" baseline="0" noProof="0" dirty="0" err="1" smtClean="0">
                  <a:ln>
                    <a:noFill/>
                  </a:ln>
                  <a:solidFill>
                    <a:srgbClr val="646464"/>
                  </a:solidFill>
                  <a:effectLst/>
                  <a:uLnTx/>
                  <a:uFillTx/>
                  <a:cs typeface="Arial" panose="020B0604020202020204" pitchFamily="34" charset="0"/>
                </a:rPr>
                <a:t>fee</a:t>
              </a:r>
              <a:endParaRPr kumimoji="0" lang="sv-SE" sz="1400" b="0" i="0" u="none" strike="noStrike" kern="0" cap="none" spc="0" normalizeH="0" baseline="0" noProof="0" dirty="0" smtClean="0">
                <a:ln>
                  <a:noFill/>
                </a:ln>
                <a:solidFill>
                  <a:srgbClr val="646464"/>
                </a:solidFill>
                <a:effectLst/>
                <a:uLnTx/>
                <a:uFillTx/>
                <a:cs typeface="Arial" panose="020B0604020202020204" pitchFamily="34" charset="0"/>
              </a:endParaRPr>
            </a:p>
          </p:txBody>
        </p:sp>
        <p:sp>
          <p:nvSpPr>
            <p:cNvPr id="50" name="TextBox 24"/>
            <p:cNvSpPr txBox="1"/>
            <p:nvPr/>
          </p:nvSpPr>
          <p:spPr>
            <a:xfrm>
              <a:off x="3062968" y="4297516"/>
              <a:ext cx="1450543" cy="586314"/>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sv-SE" sz="1400" b="0" i="0" u="none" strike="noStrike" kern="0" cap="none" spc="0" normalizeH="0" baseline="0" noProof="0" dirty="0" err="1" smtClean="0">
                  <a:ln>
                    <a:noFill/>
                  </a:ln>
                  <a:solidFill>
                    <a:srgbClr val="646464"/>
                  </a:solidFill>
                  <a:effectLst/>
                  <a:uLnTx/>
                  <a:uFillTx/>
                  <a:cs typeface="Arial" panose="020B0604020202020204" pitchFamily="34" charset="0"/>
                </a:rPr>
                <a:t>Payment</a:t>
              </a:r>
              <a:r>
                <a:rPr kumimoji="0" lang="sv-SE" sz="1400" b="0" i="0" u="none" strike="noStrike" kern="0" cap="none" spc="0" normalizeH="0" baseline="0" noProof="0" dirty="0" smtClean="0">
                  <a:ln>
                    <a:noFill/>
                  </a:ln>
                  <a:solidFill>
                    <a:srgbClr val="646464"/>
                  </a:solidFill>
                  <a:effectLst/>
                  <a:uLnTx/>
                  <a:uFillTx/>
                  <a:cs typeface="Arial" panose="020B0604020202020204" pitchFamily="34" charset="0"/>
                </a:rPr>
                <a:t> for </a:t>
              </a:r>
              <a:r>
                <a:rPr kumimoji="0" lang="sv-SE" sz="1400" b="0" i="0" u="none" strike="noStrike" kern="0" cap="none" spc="0" normalizeH="0" baseline="0" noProof="0" dirty="0" err="1" smtClean="0">
                  <a:ln>
                    <a:noFill/>
                  </a:ln>
                  <a:solidFill>
                    <a:srgbClr val="646464"/>
                  </a:solidFill>
                  <a:effectLst/>
                  <a:uLnTx/>
                  <a:uFillTx/>
                  <a:cs typeface="Arial" panose="020B0604020202020204" pitchFamily="34" charset="0"/>
                </a:rPr>
                <a:t>vehicle</a:t>
              </a:r>
              <a:r>
                <a:rPr kumimoji="0" lang="sv-SE" sz="1400" b="0" i="0" u="none" strike="noStrike" kern="0" cap="none" spc="0" normalizeH="0" baseline="0" noProof="0" dirty="0" smtClean="0">
                  <a:ln>
                    <a:noFill/>
                  </a:ln>
                  <a:solidFill>
                    <a:srgbClr val="646464"/>
                  </a:solidFill>
                  <a:effectLst/>
                  <a:uLnTx/>
                  <a:uFillTx/>
                  <a:cs typeface="Arial" panose="020B0604020202020204" pitchFamily="34" charset="0"/>
                </a:rPr>
                <a:t> and pick </a:t>
              </a:r>
              <a:r>
                <a:rPr kumimoji="0" lang="sv-SE" sz="1400" b="0" i="0" u="none" strike="noStrike" kern="0" cap="none" spc="0" normalizeH="0" baseline="0" noProof="0" dirty="0" err="1" smtClean="0">
                  <a:ln>
                    <a:noFill/>
                  </a:ln>
                  <a:solidFill>
                    <a:srgbClr val="646464"/>
                  </a:solidFill>
                  <a:effectLst/>
                  <a:uLnTx/>
                  <a:uFillTx/>
                  <a:cs typeface="Arial" panose="020B0604020202020204" pitchFamily="34" charset="0"/>
                </a:rPr>
                <a:t>up</a:t>
              </a:r>
              <a:r>
                <a:rPr kumimoji="0" lang="sv-SE" sz="1400" b="0" i="0" u="none" strike="noStrike" kern="0" cap="none" spc="0" normalizeH="0" baseline="0" noProof="0" dirty="0" smtClean="0">
                  <a:ln>
                    <a:noFill/>
                  </a:ln>
                  <a:solidFill>
                    <a:srgbClr val="646464"/>
                  </a:solidFill>
                  <a:effectLst/>
                  <a:uLnTx/>
                  <a:uFillTx/>
                  <a:cs typeface="Arial" panose="020B0604020202020204" pitchFamily="34" charset="0"/>
                </a:rPr>
                <a:t>/</a:t>
              </a:r>
              <a:r>
                <a:rPr kumimoji="0" lang="sv-SE" sz="1400" b="0" i="0" u="none" strike="noStrike" kern="0" cap="none" spc="0" normalizeH="0" baseline="0" noProof="0" dirty="0" err="1" smtClean="0">
                  <a:ln>
                    <a:noFill/>
                  </a:ln>
                  <a:solidFill>
                    <a:srgbClr val="646464"/>
                  </a:solidFill>
                  <a:effectLst/>
                  <a:uLnTx/>
                  <a:uFillTx/>
                  <a:cs typeface="Arial" panose="020B0604020202020204" pitchFamily="34" charset="0"/>
                </a:rPr>
                <a:t>pantograph</a:t>
              </a:r>
              <a:endParaRPr kumimoji="0" lang="sv-SE" sz="1400" b="0" i="0" u="none" strike="noStrike" kern="0" cap="none" spc="0" normalizeH="0" baseline="0" noProof="0" dirty="0" smtClean="0">
                <a:ln>
                  <a:noFill/>
                </a:ln>
                <a:solidFill>
                  <a:srgbClr val="646464"/>
                </a:solidFill>
                <a:effectLst/>
                <a:uLnTx/>
                <a:uFillTx/>
                <a:cs typeface="Arial" panose="020B0604020202020204" pitchFamily="34" charset="0"/>
              </a:endParaRPr>
            </a:p>
          </p:txBody>
        </p:sp>
        <p:sp>
          <p:nvSpPr>
            <p:cNvPr id="51" name="TextBox 26"/>
            <p:cNvSpPr txBox="1"/>
            <p:nvPr/>
          </p:nvSpPr>
          <p:spPr>
            <a:xfrm>
              <a:off x="5713146" y="1910976"/>
              <a:ext cx="874900" cy="403187"/>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sv-SE" sz="1400" b="0" i="0" u="none" strike="noStrike" kern="0" cap="none" spc="0" normalizeH="0" baseline="0" noProof="0" dirty="0" smtClean="0">
                  <a:ln>
                    <a:noFill/>
                  </a:ln>
                  <a:solidFill>
                    <a:srgbClr val="646464"/>
                  </a:solidFill>
                  <a:effectLst/>
                  <a:uLnTx/>
                  <a:uFillTx/>
                  <a:cs typeface="Arial" panose="020B0604020202020204" pitchFamily="34" charset="0"/>
                </a:rPr>
                <a:t>Power </a:t>
              </a:r>
              <a:r>
                <a:rPr kumimoji="0" lang="sv-SE" sz="1400" b="0" i="0" u="none" strike="noStrike" kern="0" cap="none" spc="0" normalizeH="0" baseline="0" noProof="0" dirty="0" err="1" smtClean="0">
                  <a:ln>
                    <a:noFill/>
                  </a:ln>
                  <a:solidFill>
                    <a:srgbClr val="646464"/>
                  </a:solidFill>
                  <a:effectLst/>
                  <a:uLnTx/>
                  <a:uFillTx/>
                  <a:cs typeface="Arial" panose="020B0604020202020204" pitchFamily="34" charset="0"/>
                </a:rPr>
                <a:t>grid</a:t>
              </a:r>
              <a:r>
                <a:rPr kumimoji="0" lang="sv-SE" sz="1400" b="0" i="0" u="none" strike="noStrike" kern="0" cap="none" spc="0" normalizeH="0" baseline="0" noProof="0" dirty="0" smtClean="0">
                  <a:ln>
                    <a:noFill/>
                  </a:ln>
                  <a:solidFill>
                    <a:srgbClr val="646464"/>
                  </a:solidFill>
                  <a:effectLst/>
                  <a:uLnTx/>
                  <a:uFillTx/>
                  <a:cs typeface="Arial" panose="020B0604020202020204" pitchFamily="34" charset="0"/>
                </a:rPr>
                <a:t> </a:t>
              </a:r>
              <a:r>
                <a:rPr kumimoji="0" lang="sv-SE" sz="1400" b="0" i="0" u="none" strike="noStrike" kern="0" cap="none" spc="0" normalizeH="0" baseline="0" noProof="0" dirty="0" err="1" smtClean="0">
                  <a:ln>
                    <a:noFill/>
                  </a:ln>
                  <a:solidFill>
                    <a:srgbClr val="646464"/>
                  </a:solidFill>
                  <a:effectLst/>
                  <a:uLnTx/>
                  <a:uFillTx/>
                  <a:cs typeface="Arial" panose="020B0604020202020204" pitchFamily="34" charset="0"/>
                </a:rPr>
                <a:t>fee</a:t>
              </a:r>
              <a:endParaRPr kumimoji="0" lang="sv-SE" sz="1400" b="0" i="0" u="none" strike="noStrike" kern="0" cap="none" spc="0" normalizeH="0" baseline="0" noProof="0" dirty="0" smtClean="0">
                <a:ln>
                  <a:noFill/>
                </a:ln>
                <a:solidFill>
                  <a:srgbClr val="646464"/>
                </a:solidFill>
                <a:effectLst/>
                <a:uLnTx/>
                <a:uFillTx/>
                <a:cs typeface="Arial" panose="020B0604020202020204" pitchFamily="34" charset="0"/>
              </a:endParaRPr>
            </a:p>
          </p:txBody>
        </p:sp>
        <p:sp>
          <p:nvSpPr>
            <p:cNvPr id="52" name="TextBox 27"/>
            <p:cNvSpPr txBox="1"/>
            <p:nvPr/>
          </p:nvSpPr>
          <p:spPr>
            <a:xfrm>
              <a:off x="5618182" y="3363214"/>
              <a:ext cx="1105197" cy="403187"/>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sv-SE" sz="1400" b="0" i="0" u="none" strike="noStrike" kern="0" cap="none" spc="0" normalizeH="0" baseline="0" noProof="0" dirty="0" smtClean="0">
                  <a:ln>
                    <a:noFill/>
                  </a:ln>
                  <a:solidFill>
                    <a:srgbClr val="646464"/>
                  </a:solidFill>
                  <a:effectLst/>
                  <a:uLnTx/>
                  <a:uFillTx/>
                  <a:cs typeface="Arial" panose="020B0604020202020204" pitchFamily="34" charset="0"/>
                </a:rPr>
                <a:t>Power </a:t>
              </a:r>
              <a:r>
                <a:rPr kumimoji="0" lang="sv-SE" sz="1400" b="0" i="0" u="none" strike="noStrike" kern="0" cap="none" spc="0" normalizeH="0" baseline="0" noProof="0" dirty="0" err="1" smtClean="0">
                  <a:ln>
                    <a:noFill/>
                  </a:ln>
                  <a:solidFill>
                    <a:srgbClr val="646464"/>
                  </a:solidFill>
                  <a:effectLst/>
                  <a:uLnTx/>
                  <a:uFillTx/>
                  <a:cs typeface="Arial" panose="020B0604020202020204" pitchFamily="34" charset="0"/>
                </a:rPr>
                <a:t>use</a:t>
              </a:r>
              <a:r>
                <a:rPr kumimoji="0" lang="sv-SE" sz="1400" b="0" i="0" u="none" strike="noStrike" kern="0" cap="none" spc="0" normalizeH="0" baseline="0" noProof="0" dirty="0" smtClean="0">
                  <a:ln>
                    <a:noFill/>
                  </a:ln>
                  <a:solidFill>
                    <a:srgbClr val="646464"/>
                  </a:solidFill>
                  <a:effectLst/>
                  <a:uLnTx/>
                  <a:uFillTx/>
                  <a:cs typeface="Arial" panose="020B0604020202020204" pitchFamily="34" charset="0"/>
                </a:rPr>
                <a:t> </a:t>
              </a:r>
              <a:r>
                <a:rPr kumimoji="0" lang="sv-SE" sz="1400" b="0" i="0" u="none" strike="noStrike" kern="0" cap="none" spc="0" normalizeH="0" baseline="0" noProof="0" dirty="0" err="1" smtClean="0">
                  <a:ln>
                    <a:noFill/>
                  </a:ln>
                  <a:solidFill>
                    <a:srgbClr val="646464"/>
                  </a:solidFill>
                  <a:effectLst/>
                  <a:uLnTx/>
                  <a:uFillTx/>
                  <a:cs typeface="Arial" panose="020B0604020202020204" pitchFamily="34" charset="0"/>
                </a:rPr>
                <a:t>fee</a:t>
              </a:r>
              <a:endParaRPr kumimoji="0" lang="sv-SE" sz="1400" b="0" i="0" u="none" strike="noStrike" kern="0" cap="none" spc="0" normalizeH="0" baseline="0" noProof="0" dirty="0" smtClean="0">
                <a:ln>
                  <a:noFill/>
                </a:ln>
                <a:solidFill>
                  <a:srgbClr val="646464"/>
                </a:solidFill>
                <a:effectLst/>
                <a:uLnTx/>
                <a:uFillTx/>
                <a:cs typeface="Arial" panose="020B0604020202020204" pitchFamily="34" charset="0"/>
              </a:endParaRPr>
            </a:p>
          </p:txBody>
        </p:sp>
      </p:grpSp>
    </p:spTree>
    <p:extLst>
      <p:ext uri="{BB962C8B-B14F-4D97-AF65-F5344CB8AC3E}">
        <p14:creationId xmlns:p14="http://schemas.microsoft.com/office/powerpoint/2010/main" val="3142669397"/>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a5IDGT0QeSZRXgKDfesQ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VNIty6nRS9OpY6an32BNuw"/>
</p:tagLst>
</file>

<file path=ppt/theme/theme1.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4F1C43FF-EDEE-4BA1-ADEC-32B56CE1542B}" vid="{731CDCDA-CC64-4996-983C-226DBC52A044}"/>
    </a:ext>
  </a:extLst>
</a:theme>
</file>

<file path=ppt/theme/theme2.xml><?xml version="1.0" encoding="utf-8"?>
<a:theme xmlns:a="http://schemas.openxmlformats.org/drawingml/2006/main" name="7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engelsk.pptx" id="{58FECDC4-43EE-452E-90B4-2A507FD98160}" vid="{198B7D48-A319-45AC-9563-EF937B48D82F}"/>
    </a:ext>
  </a:extLst>
</a:theme>
</file>

<file path=ppt/theme/theme3.xml><?xml version="1.0" encoding="utf-8"?>
<a:theme xmlns:a="http://schemas.openxmlformats.org/drawingml/2006/main" name="1_Presentation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eng.potx" id="{7647CE6E-30E1-47E9-9CF5-842959985C58}" vid="{56AA2514-B5CB-41A8-A8BA-363D61096861}"/>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p:properties xmlns:p="http://schemas.microsoft.com/office/2006/metadata/properties" xmlns:xsi="http://www.w3.org/2001/XMLSchema-instance" xmlns:pc="http://schemas.microsoft.com/office/infopath/2007/PartnerControls">
  <documentManagement>
    <Dokumenttitel_x0020_NY xmlns="46b3c23b-5501-4bd0-8fef-8fe7f3b10f57"/>
    <TRVversionNY xmlns="http://schemas.microsoft.com/sharepoint/v4/fields" xsi:nil="true"/>
    <Dokumentdatum_x0020_NY xmlns="46b3c23b-5501-4bd0-8fef-8fe7f3b10f57"/>
    <Skapat_x0020_av_x0020_NY xmlns="46b3c23b-5501-4bd0-8fef-8fe7f3b10f57"/>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Presentation_NY" ma:contentTypeID="0x010100A51C9DB216EA9946801B43099F65C9D5003A00652A0F4AF44C82BAEB5822B7E383" ma:contentTypeVersion="13" ma:contentTypeDescription="" ma:contentTypeScope="" ma:versionID="fadaf0b76f317611ec45d763fa4c27aa">
  <xsd:schema xmlns:xsd="http://www.w3.org/2001/XMLSchema" xmlns:xs="http://www.w3.org/2001/XMLSchema" xmlns:p="http://schemas.microsoft.com/office/2006/metadata/properties" xmlns:ns2="46b3c23b-5501-4bd0-8fef-8fe7f3b10f57" xmlns:ns3="http://schemas.microsoft.com/sharepoint/v4/fields" targetNamespace="http://schemas.microsoft.com/office/2006/metadata/properties" ma:root="true" ma:fieldsID="cc5d81178dd71473d5ae96da81bcf763" ns2:_="" ns3:_="">
    <xsd:import namespace="46b3c23b-5501-4bd0-8fef-8fe7f3b10f57"/>
    <xsd:import namespace="http://schemas.microsoft.com/sharepoint/v4/fields"/>
    <xsd:element name="properties">
      <xsd:complexType>
        <xsd:sequence>
          <xsd:element name="documentManagement">
            <xsd:complexType>
              <xsd:all>
                <xsd:element ref="ns2:Skapat_x0020_av_x0020_NY"/>
                <xsd:element ref="ns2:Dokumenttitel_x0020_NY"/>
                <xsd:element ref="ns2:Dokumentdatum_x0020_NY"/>
                <xsd:element ref="ns3:TRVversionN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3c23b-5501-4bd0-8fef-8fe7f3b10f57" elementFormDefault="qualified">
    <xsd:import namespace="http://schemas.microsoft.com/office/2006/documentManagement/types"/>
    <xsd:import namespace="http://schemas.microsoft.com/office/infopath/2007/PartnerControls"/>
    <xsd:element name="Skapat_x0020_av_x0020_NY" ma:index="1" ma:displayName="Skapat av NY" ma:internalName="Skapat_x0020_av_x0020_NY" ma:readOnly="false">
      <xsd:simpleType>
        <xsd:restriction base="dms:Text">
          <xsd:maxLength value="255"/>
        </xsd:restriction>
      </xsd:simpleType>
    </xsd:element>
    <xsd:element name="Dokumenttitel_x0020_NY" ma:index="2" ma:displayName="Dokumenttitel NY" ma:internalName="Dokumenttitel_x0020_NY" ma:readOnly="false">
      <xsd:simpleType>
        <xsd:restriction base="dms:Text">
          <xsd:maxLength value="255"/>
        </xsd:restriction>
      </xsd:simpleType>
    </xsd:element>
    <xsd:element name="Dokumentdatum_x0020_NY" ma:index="3" ma:displayName="Dokumentdatum NY" ma:format="DateOnly" ma:internalName="Dokumentdatum_x0020_NY"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fields" elementFormDefault="qualified">
    <xsd:import namespace="http://schemas.microsoft.com/office/2006/documentManagement/types"/>
    <xsd:import namespace="http://schemas.microsoft.com/office/infopath/2007/PartnerControls"/>
    <xsd:element name="TRVversionNY" ma:index="4" nillable="true" ma:displayName="TRVversionNY" ma:internalName="TRVversionNY"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Innehållstyp"/>
        <xsd:element ref="dc:title" minOccurs="0" maxOccurs="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0AACA0-3C76-4AFC-8846-010BFD82484C}">
  <ds:schemaRefs>
    <ds:schemaRef ds:uri="http://schemas.microsoft.com/office/2006/metadata/customXsn"/>
  </ds:schemaRefs>
</ds:datastoreItem>
</file>

<file path=customXml/itemProps2.xml><?xml version="1.0" encoding="utf-8"?>
<ds:datastoreItem xmlns:ds="http://schemas.openxmlformats.org/officeDocument/2006/customXml" ds:itemID="{18170DA5-BD10-4561-8954-7142A8232C64}">
  <ds:schemaRefs>
    <ds:schemaRef ds:uri="http://schemas.microsoft.com/office/2006/documentManagement/types"/>
    <ds:schemaRef ds:uri="http://purl.org/dc/elements/1.1/"/>
    <ds:schemaRef ds:uri="http://www.w3.org/XML/1998/namespace"/>
    <ds:schemaRef ds:uri="http://schemas.microsoft.com/office/2006/metadata/properties"/>
    <ds:schemaRef ds:uri="http://purl.org/dc/dcmitype/"/>
    <ds:schemaRef ds:uri="http://purl.org/dc/terms/"/>
    <ds:schemaRef ds:uri="http://schemas.openxmlformats.org/package/2006/metadata/core-properties"/>
    <ds:schemaRef ds:uri="http://schemas.microsoft.com/office/infopath/2007/PartnerControls"/>
    <ds:schemaRef ds:uri="http://schemas.microsoft.com/sharepoint/v4/fields"/>
    <ds:schemaRef ds:uri="46b3c23b-5501-4bd0-8fef-8fe7f3b10f57"/>
  </ds:schemaRefs>
</ds:datastoreItem>
</file>

<file path=customXml/itemProps3.xml><?xml version="1.0" encoding="utf-8"?>
<ds:datastoreItem xmlns:ds="http://schemas.openxmlformats.org/officeDocument/2006/customXml" ds:itemID="{EAED6D14-F89D-4C2E-BFE1-14F2AA9030B9}">
  <ds:schemaRefs>
    <ds:schemaRef ds:uri="http://schemas.microsoft.com/sharepoint/v3/contenttype/forms"/>
  </ds:schemaRefs>
</ds:datastoreItem>
</file>

<file path=customXml/itemProps4.xml><?xml version="1.0" encoding="utf-8"?>
<ds:datastoreItem xmlns:ds="http://schemas.openxmlformats.org/officeDocument/2006/customXml" ds:itemID="{F6E28632-96DE-4C5A-A49F-511053A045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b3c23b-5501-4bd0-8fef-8fe7f3b10f57"/>
    <ds:schemaRef ds:uri="http://schemas.microsoft.com/sharepoint/v4/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Template>
  <TotalTime>224</TotalTime>
  <Words>1391</Words>
  <Application>Microsoft Office PowerPoint</Application>
  <PresentationFormat>On-screen Show (4:3)</PresentationFormat>
  <Paragraphs>240</Paragraphs>
  <Slides>16</Slides>
  <Notes>6</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5" baseType="lpstr">
      <vt:lpstr>MS Gothic</vt:lpstr>
      <vt:lpstr>Arial</vt:lpstr>
      <vt:lpstr>Calibri</vt:lpstr>
      <vt:lpstr>EYInterstate Light</vt:lpstr>
      <vt:lpstr>Times New Roman</vt:lpstr>
      <vt:lpstr>Anpassad formgivning</vt:lpstr>
      <vt:lpstr>7_Anpassad formgivning</vt:lpstr>
      <vt:lpstr>1_Presentation_2</vt:lpstr>
      <vt:lpstr>think-cell Slide</vt:lpstr>
      <vt:lpstr>Business models for  Electric Road Systems – heavy vehicles Swedish ERS program      World Road Association (UK) Congress 2018 Cardiff 15 November 2018  Björn Hasselgren PhD </vt:lpstr>
      <vt:lpstr>Climate related objectives and visions</vt:lpstr>
      <vt:lpstr>National roadmap for electric road systems in brief </vt:lpstr>
      <vt:lpstr>Freight transport in Sweden</vt:lpstr>
      <vt:lpstr>Many ERS concepts are developed</vt:lpstr>
      <vt:lpstr>Continued work in the ERS-program (2018-22)</vt:lpstr>
      <vt:lpstr>Goals with pilot-facility/-ies</vt:lpstr>
      <vt:lpstr>Business model components in an ERS-system</vt:lpstr>
      <vt:lpstr>A model for interaction and financial flows</vt:lpstr>
      <vt:lpstr>Different actors for different ”building blocks” </vt:lpstr>
      <vt:lpstr>Four business-model building blocks</vt:lpstr>
      <vt:lpstr>How to handle risk in pilot?</vt:lpstr>
      <vt:lpstr>PowerPoint Presentation</vt:lpstr>
      <vt:lpstr>Necessary actions ahead – pilot phase</vt:lpstr>
      <vt:lpstr>From now and until 2021 – two parallel processes</vt:lpstr>
      <vt:lpstr>Björn Hasselgren, PhD bjorn.hasselgren@trafikverket.se +46707623316</vt:lpstr>
    </vt:vector>
  </TitlesOfParts>
  <Company>Trafikverket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ERS-systems and pilot-facility Next steps   DRAFT   Björn Hasselgren 2018-10-29</dc:title>
  <dc:creator>Hasselgren Björn, PLnpv</dc:creator>
  <cp:lastModifiedBy>Yvonne Szuca</cp:lastModifiedBy>
  <cp:revision>15</cp:revision>
  <dcterms:created xsi:type="dcterms:W3CDTF">2018-10-29T11:23:19Z</dcterms:created>
  <dcterms:modified xsi:type="dcterms:W3CDTF">2018-11-12T17:22:26Z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0x010100A51C9DB216EA9946801B43099F65C9D5003A00652A0F4AF44C82BAEB5822B7E383</vt:lpwstr>
  </property>
</Properties>
</file>